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70" r:id="rId4"/>
    <p:sldId id="259" r:id="rId5"/>
    <p:sldId id="271" r:id="rId6"/>
    <p:sldId id="257" r:id="rId7"/>
    <p:sldId id="272" r:id="rId8"/>
    <p:sldId id="268" r:id="rId9"/>
    <p:sldId id="273" r:id="rId10"/>
    <p:sldId id="267" r:id="rId11"/>
    <p:sldId id="274" r:id="rId12"/>
    <p:sldId id="260" r:id="rId13"/>
    <p:sldId id="275" r:id="rId14"/>
    <p:sldId id="265" r:id="rId15"/>
    <p:sldId id="276" r:id="rId16"/>
    <p:sldId id="269" r:id="rId17"/>
    <p:sldId id="277" r:id="rId18"/>
    <p:sldId id="263" r:id="rId19"/>
    <p:sldId id="278" r:id="rId20"/>
    <p:sldId id="266" r:id="rId21"/>
    <p:sldId id="279" r:id="rId22"/>
    <p:sldId id="261" r:id="rId23"/>
    <p:sldId id="280" r:id="rId24"/>
    <p:sldId id="258" r:id="rId25"/>
    <p:sldId id="281" r:id="rId26"/>
    <p:sldId id="264"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77D4CD3-CB9A-4700-98E7-196C798D3563}" type="datetimeFigureOut">
              <a:rPr lang="en-US" smtClean="0"/>
              <a:t>6/6/2016</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A69E7ABA-E2BF-4B46-B7B5-100A5A9219FA}" type="slidenum">
              <a:rPr lang="en-US" smtClean="0"/>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D4CD3-CB9A-4700-98E7-196C798D3563}" type="datetimeFigureOut">
              <a:rPr lang="en-US" smtClean="0"/>
              <a:t>6/6/2016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7D4CD3-CB9A-4700-98E7-196C798D3563}" type="datetimeFigureOut">
              <a:rPr lang="en-US" smtClean="0"/>
              <a:t>6/6/2016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D4CD3-CB9A-4700-98E7-196C798D3563}" type="datetimeFigureOut">
              <a:rPr lang="en-US" smtClean="0"/>
              <a:t>6/6/2016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77D4CD3-CB9A-4700-98E7-196C798D3563}" type="datetimeFigureOut">
              <a:rPr lang="en-US" smtClean="0"/>
              <a:t>6/6/2016</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E7ABA-E2BF-4B46-B7B5-100A5A9219FA}" type="slidenum">
              <a:rPr lang="en-US" smtClean="0"/>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77D4CD3-CB9A-4700-98E7-196C798D3563}" type="datetimeFigureOut">
              <a:rPr lang="en-US" smtClean="0"/>
              <a:t>6/6/2016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77D4CD3-CB9A-4700-98E7-196C798D3563}" type="datetimeFigureOut">
              <a:rPr lang="en-US" smtClean="0"/>
              <a:t>6/6/2016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7D4CD3-CB9A-4700-98E7-196C798D3563}" type="datetimeFigureOut">
              <a:rPr lang="en-US" smtClean="0"/>
              <a:t>6/6/2016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077D4CD3-CB9A-4700-98E7-196C798D3563}" type="datetimeFigureOut">
              <a:rPr lang="en-US" smtClean="0"/>
              <a:t>6/6/2016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E7ABA-E2BF-4B46-B7B5-100A5A9219F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77D4CD3-CB9A-4700-98E7-196C798D3563}" type="datetimeFigureOut">
              <a:rPr lang="en-US" smtClean="0"/>
              <a:t>6/6/2016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077D4CD3-CB9A-4700-98E7-196C798D3563}" type="datetimeFigureOut">
              <a:rPr lang="en-US" smtClean="0"/>
              <a:t>6/6/2016</a:t>
            </a:fld>
            <a:endParaRPr lang="en-US"/>
          </a:p>
        </p:txBody>
      </p:sp>
      <p:sp>
        <p:nvSpPr>
          <p:cNvPr id="7" name="Slide Number Placeholder 6"/>
          <p:cNvSpPr>
            <a:spLocks noGrp="1"/>
          </p:cNvSpPr>
          <p:nvPr>
            <p:ph type="sldNum" sz="quarter" idx="12"/>
          </p:nvPr>
        </p:nvSpPr>
        <p:spPr/>
        <p:txBody>
          <a:bodyPr/>
          <a:lstStyle/>
          <a:p>
            <a:fld id="{A69E7ABA-E2BF-4B46-B7B5-100A5A9219FA}" type="slidenum">
              <a:rPr lang="en-US" smtClean="0"/>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077D4CD3-CB9A-4700-98E7-196C798D3563}" type="datetimeFigureOut">
              <a:rPr lang="en-US" smtClean="0"/>
              <a:t>6/6/2016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A69E7ABA-E2BF-4B46-B7B5-100A5A9219FA}" type="slidenum">
              <a:rPr lang="en-US" smtClean="0"/>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jpg"/><Relationship Id="rId5" Type="http://schemas.openxmlformats.org/officeDocument/2006/relationships/image" Target="../media/image5.gif"/><Relationship Id="rId10" Type="http://schemas.openxmlformats.org/officeDocument/2006/relationships/image" Target="../media/image10.jpg"/><Relationship Id="rId4" Type="http://schemas.openxmlformats.org/officeDocument/2006/relationships/image" Target="../media/image4.jpg"/><Relationship Id="rId9" Type="http://schemas.openxmlformats.org/officeDocument/2006/relationships/image" Target="../media/image9.jpg"/></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85000" lnSpcReduction="20000"/>
          </a:bodyPr>
          <a:lstStyle/>
          <a:p>
            <a:r>
              <a:rPr lang="en-US" dirty="0" smtClean="0"/>
              <a:t>What you need to know for the us-VA Sol test in history </a:t>
            </a:r>
            <a:endParaRPr lang="en-US" dirty="0"/>
          </a:p>
        </p:txBody>
      </p:sp>
      <p:sp>
        <p:nvSpPr>
          <p:cNvPr id="2" name="Title 1"/>
          <p:cNvSpPr>
            <a:spLocks noGrp="1"/>
          </p:cNvSpPr>
          <p:nvPr>
            <p:ph type="ctrTitle"/>
          </p:nvPr>
        </p:nvSpPr>
        <p:spPr/>
        <p:txBody>
          <a:bodyPr/>
          <a:lstStyle/>
          <a:p>
            <a:pPr algn="l"/>
            <a:r>
              <a:rPr lang="en-US" dirty="0" smtClean="0"/>
              <a:t>Modern United states presidents</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1" y="76199"/>
            <a:ext cx="1791135" cy="289559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54532"/>
            <a:ext cx="2363354" cy="286789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76199"/>
            <a:ext cx="1725804" cy="284018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0" y="117762"/>
            <a:ext cx="2061556" cy="274143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304801" y="5356835"/>
            <a:ext cx="1528821" cy="1508092"/>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8132" y="5282930"/>
            <a:ext cx="1104900" cy="1575070"/>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45160" y="5282931"/>
            <a:ext cx="1093440" cy="1454890"/>
          </a:xfrm>
          <a:prstGeom prst="rect">
            <a:avLst/>
          </a:prstGeom>
        </p:spPr>
      </p:pic>
      <p:pic>
        <p:nvPicPr>
          <p:cNvPr id="13" name="Picture 12"/>
          <p:cNvPicPr>
            <a:picLocks noChangeAspect="1"/>
          </p:cNvPicPr>
          <p:nvPr/>
        </p:nvPicPr>
        <p:blipFill>
          <a:blip r:embed="rId9">
            <a:grayscl/>
            <a:extLst>
              <a:ext uri="{28A0092B-C50C-407E-A947-70E740481C1C}">
                <a14:useLocalDpi xmlns:a14="http://schemas.microsoft.com/office/drawing/2010/main" val="0"/>
              </a:ext>
            </a:extLst>
          </a:blip>
          <a:stretch>
            <a:fillRect/>
          </a:stretch>
        </p:blipFill>
        <p:spPr>
          <a:xfrm>
            <a:off x="5240243" y="5282930"/>
            <a:ext cx="931957" cy="1454889"/>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97243" y="5309370"/>
            <a:ext cx="1143000" cy="1559719"/>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72200" y="5322198"/>
            <a:ext cx="1134490" cy="1520451"/>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06690" y="5282930"/>
            <a:ext cx="1429025" cy="1454890"/>
          </a:xfrm>
          <a:prstGeom prst="rect">
            <a:avLst/>
          </a:prstGeom>
        </p:spPr>
      </p:pic>
    </p:spTree>
    <p:extLst>
      <p:ext uri="{BB962C8B-B14F-4D97-AF65-F5344CB8AC3E}">
        <p14:creationId xmlns:p14="http://schemas.microsoft.com/office/powerpoint/2010/main" val="8148043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Lyndon Baines Johnson </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828800"/>
            <a:ext cx="3390900" cy="4114800"/>
          </a:xfrm>
        </p:spPr>
      </p:pic>
      <p:sp>
        <p:nvSpPr>
          <p:cNvPr id="4" name="Content Placeholder 3"/>
          <p:cNvSpPr>
            <a:spLocks noGrp="1"/>
          </p:cNvSpPr>
          <p:nvPr>
            <p:ph sz="half" idx="2"/>
          </p:nvPr>
        </p:nvSpPr>
        <p:spPr>
          <a:xfrm>
            <a:off x="3733800" y="1719071"/>
            <a:ext cx="4953000" cy="4407408"/>
          </a:xfrm>
        </p:spPr>
        <p:txBody>
          <a:bodyPr>
            <a:normAutofit fontScale="70000" lnSpcReduction="20000"/>
          </a:bodyPr>
          <a:lstStyle/>
          <a:p>
            <a:pPr marL="114300" indent="0">
              <a:buNone/>
            </a:pPr>
            <a:r>
              <a:rPr lang="en-US" dirty="0" smtClean="0"/>
              <a:t>President </a:t>
            </a:r>
            <a:r>
              <a:rPr lang="en-US" b="1" i="1" u="sng" dirty="0" smtClean="0"/>
              <a:t>Lyndon Johnson </a:t>
            </a:r>
            <a:r>
              <a:rPr lang="en-US" dirty="0" smtClean="0"/>
              <a:t>might have been the nation’s greatest domestic President, were it not for the Vietnam War.</a:t>
            </a:r>
          </a:p>
          <a:p>
            <a:r>
              <a:rPr lang="en-US" b="1" i="1" u="sng" dirty="0" smtClean="0"/>
              <a:t>Medicaid and Medicare </a:t>
            </a:r>
            <a:r>
              <a:rPr lang="en-US" dirty="0" smtClean="0"/>
              <a:t>were passed, to give health care to the old and too the poor. </a:t>
            </a:r>
          </a:p>
          <a:p>
            <a:r>
              <a:rPr lang="en-US" dirty="0" smtClean="0"/>
              <a:t>The </a:t>
            </a:r>
            <a:r>
              <a:rPr lang="en-US" b="1" i="1" u="sng" dirty="0" smtClean="0"/>
              <a:t>Civil Rights Act of 1964 </a:t>
            </a:r>
            <a:r>
              <a:rPr lang="en-US" dirty="0" smtClean="0"/>
              <a:t>was passed providing equal rights for African-Americans and women. </a:t>
            </a:r>
          </a:p>
          <a:p>
            <a:r>
              <a:rPr lang="en-US" dirty="0" smtClean="0"/>
              <a:t>The </a:t>
            </a:r>
            <a:r>
              <a:rPr lang="en-US" b="1" i="1" u="sng" dirty="0" smtClean="0"/>
              <a:t>Voting Rights Act of 1965 </a:t>
            </a:r>
            <a:r>
              <a:rPr lang="en-US" dirty="0" smtClean="0"/>
              <a:t>was passed.</a:t>
            </a:r>
          </a:p>
          <a:p>
            <a:r>
              <a:rPr lang="en-US" dirty="0" smtClean="0"/>
              <a:t>The </a:t>
            </a:r>
            <a:r>
              <a:rPr lang="en-US" b="1" i="1" u="sng" dirty="0" smtClean="0"/>
              <a:t>Gulf of Tonkin Resolution </a:t>
            </a:r>
            <a:r>
              <a:rPr lang="en-US" dirty="0" smtClean="0"/>
              <a:t>was passed to escalate the War in Vietnam, and after four years of fighting, the </a:t>
            </a:r>
            <a:r>
              <a:rPr lang="en-US" b="1" i="1" u="sng" dirty="0" smtClean="0"/>
              <a:t>Tet Offensive </a:t>
            </a:r>
            <a:r>
              <a:rPr lang="en-US" dirty="0" smtClean="0"/>
              <a:t>convinced many Americans that we were mired in a stalemate. </a:t>
            </a:r>
            <a:endParaRPr lang="en-US" dirty="0"/>
          </a:p>
        </p:txBody>
      </p:sp>
    </p:spTree>
    <p:extLst>
      <p:ext uri="{BB962C8B-B14F-4D97-AF65-F5344CB8AC3E}">
        <p14:creationId xmlns:p14="http://schemas.microsoft.com/office/powerpoint/2010/main" val="2919324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Terms to associate with Lyndon Johnson</a:t>
            </a:r>
            <a:endParaRPr lang="en-US" b="1" dirty="0"/>
          </a:p>
        </p:txBody>
      </p:sp>
      <p:sp>
        <p:nvSpPr>
          <p:cNvPr id="4" name="Content Placeholder 3"/>
          <p:cNvSpPr>
            <a:spLocks noGrp="1"/>
          </p:cNvSpPr>
          <p:nvPr>
            <p:ph sz="half" idx="2"/>
          </p:nvPr>
        </p:nvSpPr>
        <p:spPr>
          <a:xfrm>
            <a:off x="3276600" y="1719070"/>
            <a:ext cx="5410200" cy="4529329"/>
          </a:xfrm>
        </p:spPr>
        <p:txBody>
          <a:bodyPr>
            <a:normAutofit fontScale="77500" lnSpcReduction="20000"/>
          </a:bodyPr>
          <a:lstStyle/>
          <a:p>
            <a:r>
              <a:rPr lang="en-US" dirty="0" smtClean="0"/>
              <a:t>Lyndon Johnson’s social programs were collectively known as </a:t>
            </a:r>
            <a:r>
              <a:rPr lang="en-US" b="1" i="1" u="sng" dirty="0" smtClean="0">
                <a:effectLst>
                  <a:outerShdw blurRad="38100" dist="38100" dir="2700000" algn="tl">
                    <a:srgbClr val="000000">
                      <a:alpha val="43137"/>
                    </a:srgbClr>
                  </a:outerShdw>
                </a:effectLst>
              </a:rPr>
              <a:t>The Great Society</a:t>
            </a:r>
            <a:r>
              <a:rPr lang="en-US" dirty="0" smtClean="0"/>
              <a:t>.  They included Head Start, Medicaid, Medicare, and the Civil Rights Legislation which was passed during his term in office. </a:t>
            </a:r>
          </a:p>
          <a:p>
            <a:r>
              <a:rPr lang="en-US" dirty="0" smtClean="0"/>
              <a:t>What ruined LBJ’s Presidency was his handling of the </a:t>
            </a:r>
            <a:r>
              <a:rPr lang="en-US" b="1" i="1" u="sng" dirty="0" smtClean="0">
                <a:effectLst>
                  <a:outerShdw blurRad="38100" dist="38100" dir="2700000" algn="tl">
                    <a:srgbClr val="000000">
                      <a:alpha val="43137"/>
                    </a:srgbClr>
                  </a:outerShdw>
                </a:effectLst>
              </a:rPr>
              <a:t>Vietnam War</a:t>
            </a:r>
            <a:r>
              <a:rPr lang="en-US" dirty="0" smtClean="0"/>
              <a:t>.  Because many Americans felt that he had misled the nation into believing that victory was near during the conflict, he was charged with creating </a:t>
            </a:r>
            <a:r>
              <a:rPr lang="en-US" b="1" i="1" u="sng" dirty="0" smtClean="0">
                <a:effectLst>
                  <a:outerShdw blurRad="38100" dist="38100" dir="2700000" algn="tl">
                    <a:srgbClr val="000000">
                      <a:alpha val="43137"/>
                    </a:srgbClr>
                  </a:outerShdw>
                </a:effectLst>
              </a:rPr>
              <a:t>“The Credibility Gap.” </a:t>
            </a:r>
          </a:p>
          <a:p>
            <a:r>
              <a:rPr lang="en-US" dirty="0" smtClean="0"/>
              <a:t>After the </a:t>
            </a:r>
            <a:r>
              <a:rPr lang="en-US" b="1" i="1" u="sng" dirty="0" smtClean="0">
                <a:effectLst>
                  <a:outerShdw blurRad="38100" dist="38100" dir="2700000" algn="tl">
                    <a:srgbClr val="000000">
                      <a:alpha val="43137"/>
                    </a:srgbClr>
                  </a:outerShdw>
                </a:effectLst>
              </a:rPr>
              <a:t>Tet Offensive </a:t>
            </a:r>
            <a:r>
              <a:rPr lang="en-US" dirty="0" smtClean="0"/>
              <a:t>in January of 1968, LBJ was forced to acknowledge that the war was not getting any closer to a successful conclusion.  He chose not to run for re-election in 1968</a:t>
            </a:r>
            <a:endParaRPr lang="en-US" dirty="0"/>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2795866"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54165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Richard M. Nixon</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8600" y="1828800"/>
            <a:ext cx="2971800" cy="4565672"/>
          </a:xfrm>
        </p:spPr>
      </p:pic>
      <p:sp>
        <p:nvSpPr>
          <p:cNvPr id="4" name="Content Placeholder 3"/>
          <p:cNvSpPr>
            <a:spLocks noGrp="1"/>
          </p:cNvSpPr>
          <p:nvPr>
            <p:ph sz="half" idx="2"/>
          </p:nvPr>
        </p:nvSpPr>
        <p:spPr>
          <a:xfrm>
            <a:off x="3124200" y="1719070"/>
            <a:ext cx="5867400" cy="5138930"/>
          </a:xfrm>
        </p:spPr>
        <p:txBody>
          <a:bodyPr>
            <a:normAutofit fontScale="70000" lnSpcReduction="20000"/>
          </a:bodyPr>
          <a:lstStyle/>
          <a:p>
            <a:pPr marL="114300" indent="0">
              <a:buNone/>
            </a:pPr>
            <a:r>
              <a:rPr lang="en-US" dirty="0" smtClean="0"/>
              <a:t>President </a:t>
            </a:r>
            <a:r>
              <a:rPr lang="en-US" b="1" i="1" u="sng" dirty="0" smtClean="0">
                <a:effectLst>
                  <a:outerShdw blurRad="38100" dist="38100" dir="2700000" algn="tl">
                    <a:srgbClr val="000000">
                      <a:alpha val="43137"/>
                    </a:srgbClr>
                  </a:outerShdw>
                </a:effectLst>
              </a:rPr>
              <a:t>Richard M. Nixon </a:t>
            </a:r>
            <a:r>
              <a:rPr lang="en-US" dirty="0" smtClean="0"/>
              <a:t>was elected in 1968 and in 1972, but was forced to resign from office in </a:t>
            </a:r>
            <a:r>
              <a:rPr lang="en-US" dirty="0" smtClean="0"/>
              <a:t>1974 due to the Watergate Scandal.  </a:t>
            </a:r>
            <a:endParaRPr lang="en-US" dirty="0"/>
          </a:p>
          <a:p>
            <a:r>
              <a:rPr lang="en-US" dirty="0" smtClean="0"/>
              <a:t>He opened </a:t>
            </a:r>
            <a:r>
              <a:rPr lang="en-US" b="1" i="1" u="sng" dirty="0"/>
              <a:t>China </a:t>
            </a:r>
            <a:r>
              <a:rPr lang="en-US" dirty="0"/>
              <a:t>to trade by visiting the </a:t>
            </a:r>
            <a:r>
              <a:rPr lang="en-US" dirty="0" smtClean="0"/>
              <a:t>nation</a:t>
            </a:r>
            <a:r>
              <a:rPr lang="en-US" dirty="0"/>
              <a:t> </a:t>
            </a:r>
            <a:r>
              <a:rPr lang="en-US" dirty="0" smtClean="0"/>
              <a:t>in 1972</a:t>
            </a:r>
            <a:r>
              <a:rPr lang="en-US" dirty="0" smtClean="0"/>
              <a:t>.  His overtures towards Mao made the USSR very nervous and more willing to negotiate.  </a:t>
            </a:r>
            <a:endParaRPr lang="en-US" dirty="0"/>
          </a:p>
          <a:p>
            <a:r>
              <a:rPr lang="en-US" dirty="0" smtClean="0"/>
              <a:t>He </a:t>
            </a:r>
            <a:r>
              <a:rPr lang="en-US" dirty="0" smtClean="0"/>
              <a:t>engaged </a:t>
            </a:r>
            <a:r>
              <a:rPr lang="en-US" dirty="0"/>
              <a:t>in </a:t>
            </a:r>
            <a:r>
              <a:rPr lang="en-US" b="1" i="1" u="sng" dirty="0"/>
              <a:t>détente</a:t>
            </a:r>
            <a:r>
              <a:rPr lang="en-US" dirty="0"/>
              <a:t> with the USSR, and </a:t>
            </a:r>
            <a:r>
              <a:rPr lang="en-US" dirty="0" smtClean="0"/>
              <a:t>signed </a:t>
            </a:r>
            <a:r>
              <a:rPr lang="en-US" dirty="0"/>
              <a:t>the </a:t>
            </a:r>
            <a:r>
              <a:rPr lang="en-US" b="1" u="sng" dirty="0"/>
              <a:t>SALT I</a:t>
            </a:r>
            <a:r>
              <a:rPr lang="en-US" dirty="0"/>
              <a:t> Treaty to begin arms </a:t>
            </a:r>
            <a:r>
              <a:rPr lang="en-US" dirty="0" smtClean="0"/>
              <a:t>control</a:t>
            </a:r>
            <a:r>
              <a:rPr lang="en-US" dirty="0"/>
              <a:t>. </a:t>
            </a:r>
            <a:r>
              <a:rPr lang="en-US" dirty="0" smtClean="0"/>
              <a:t>Relations with the USSR and China improved dramatically while he was the President</a:t>
            </a:r>
            <a:r>
              <a:rPr lang="en-US" dirty="0" smtClean="0"/>
              <a:t>.</a:t>
            </a:r>
          </a:p>
          <a:p>
            <a:r>
              <a:rPr lang="en-US" dirty="0"/>
              <a:t>Although he promised that he had a secret plan to end the Vietnam War – </a:t>
            </a:r>
            <a:r>
              <a:rPr lang="en-US" b="1" i="1" u="sng" dirty="0"/>
              <a:t>“Vietnamization” </a:t>
            </a:r>
            <a:r>
              <a:rPr lang="en-US" dirty="0"/>
              <a:t>took over six years, and </a:t>
            </a:r>
            <a:r>
              <a:rPr lang="en-US" i="1" u="sng" dirty="0"/>
              <a:t>he still had not withdrawn American forces </a:t>
            </a:r>
            <a:r>
              <a:rPr lang="en-US" dirty="0"/>
              <a:t>when he left office</a:t>
            </a:r>
            <a:r>
              <a:rPr lang="en-US" dirty="0" smtClean="0"/>
              <a:t>.</a:t>
            </a:r>
            <a:endParaRPr lang="en-US" dirty="0"/>
          </a:p>
          <a:p>
            <a:r>
              <a:rPr lang="en-US" dirty="0" smtClean="0"/>
              <a:t>Nixon </a:t>
            </a:r>
            <a:r>
              <a:rPr lang="en-US" dirty="0" smtClean="0"/>
              <a:t>as forced to resign </a:t>
            </a:r>
            <a:r>
              <a:rPr lang="en-US" dirty="0"/>
              <a:t>due to the </a:t>
            </a:r>
            <a:r>
              <a:rPr lang="en-US" b="1" i="1" u="sng" dirty="0"/>
              <a:t>Watergate Scandal</a:t>
            </a:r>
            <a:r>
              <a:rPr lang="en-US" dirty="0"/>
              <a:t>. </a:t>
            </a:r>
            <a:r>
              <a:rPr lang="en-US" dirty="0" smtClean="0"/>
              <a:t> He had hired burglars to break into the Democrats offices at the Watergate Hotel in Washington, D.C. </a:t>
            </a:r>
            <a:endParaRPr lang="en-US" dirty="0"/>
          </a:p>
          <a:p>
            <a:pPr marL="114300" indent="0">
              <a:buNone/>
            </a:pPr>
            <a:endParaRPr lang="en-US" dirty="0"/>
          </a:p>
        </p:txBody>
      </p:sp>
    </p:spTree>
    <p:extLst>
      <p:ext uri="{BB962C8B-B14F-4D97-AF65-F5344CB8AC3E}">
        <p14:creationId xmlns:p14="http://schemas.microsoft.com/office/powerpoint/2010/main" val="30604507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a:t>
            </a:r>
            <a:r>
              <a:rPr lang="en-US" b="1" dirty="0" err="1" smtClean="0"/>
              <a:t>nixon</a:t>
            </a:r>
            <a:endParaRPr lang="en-US" b="1" dirty="0"/>
          </a:p>
        </p:txBody>
      </p:sp>
      <p:sp>
        <p:nvSpPr>
          <p:cNvPr id="4" name="Content Placeholder 3"/>
          <p:cNvSpPr>
            <a:spLocks noGrp="1"/>
          </p:cNvSpPr>
          <p:nvPr>
            <p:ph sz="half" idx="2"/>
          </p:nvPr>
        </p:nvSpPr>
        <p:spPr>
          <a:xfrm>
            <a:off x="3962400" y="1719070"/>
            <a:ext cx="4953000" cy="4834129"/>
          </a:xfrm>
        </p:spPr>
        <p:txBody>
          <a:bodyPr>
            <a:normAutofit fontScale="85000" lnSpcReduction="10000"/>
          </a:bodyPr>
          <a:lstStyle/>
          <a:p>
            <a:r>
              <a:rPr lang="en-US" b="1" i="1" u="sng" dirty="0" smtClean="0">
                <a:effectLst>
                  <a:outerShdw blurRad="38100" dist="38100" dir="2700000" algn="tl">
                    <a:srgbClr val="000000">
                      <a:alpha val="43137"/>
                    </a:srgbClr>
                  </a:outerShdw>
                </a:effectLst>
              </a:rPr>
              <a:t>Vietnamization</a:t>
            </a:r>
            <a:r>
              <a:rPr lang="en-US" dirty="0" smtClean="0"/>
              <a:t> – Nixon’s plan to withdraw from Vietnam, and bring peace with honor. </a:t>
            </a:r>
          </a:p>
          <a:p>
            <a:r>
              <a:rPr lang="en-US" b="1" i="1" u="sng" dirty="0" smtClean="0">
                <a:effectLst>
                  <a:outerShdw blurRad="38100" dist="38100" dir="2700000" algn="tl">
                    <a:srgbClr val="000000">
                      <a:alpha val="43137"/>
                    </a:srgbClr>
                  </a:outerShdw>
                </a:effectLst>
              </a:rPr>
              <a:t>The Bombing of Cambodia and Laos</a:t>
            </a:r>
            <a:r>
              <a:rPr lang="en-US" dirty="0" smtClean="0"/>
              <a:t>; student protests; Kent State and Jackson State deaths. </a:t>
            </a:r>
          </a:p>
          <a:p>
            <a:r>
              <a:rPr lang="en-US" b="1" i="1" u="sng" dirty="0" smtClean="0">
                <a:effectLst>
                  <a:outerShdw blurRad="38100" dist="38100" dir="2700000" algn="tl">
                    <a:srgbClr val="000000">
                      <a:alpha val="43137"/>
                    </a:srgbClr>
                  </a:outerShdw>
                </a:effectLst>
              </a:rPr>
              <a:t>The Watergate Scandal</a:t>
            </a:r>
            <a:r>
              <a:rPr lang="en-US" dirty="0" smtClean="0"/>
              <a:t>, which resulted in his resignation. </a:t>
            </a:r>
          </a:p>
          <a:p>
            <a:r>
              <a:rPr lang="en-US" dirty="0" smtClean="0"/>
              <a:t>The opening of relations with China; the policy of </a:t>
            </a:r>
            <a:r>
              <a:rPr lang="en-US" b="1" i="1" u="sng" dirty="0" smtClean="0">
                <a:effectLst>
                  <a:outerShdw blurRad="38100" dist="38100" dir="2700000" algn="tl">
                    <a:srgbClr val="000000">
                      <a:alpha val="43137"/>
                    </a:srgbClr>
                  </a:outerShdw>
                </a:effectLst>
              </a:rPr>
              <a:t>détente.</a:t>
            </a:r>
            <a:r>
              <a:rPr lang="en-US" dirty="0" smtClean="0"/>
              <a:t> </a:t>
            </a:r>
          </a:p>
          <a:p>
            <a:r>
              <a:rPr lang="en-US" b="1" i="1" u="sng" dirty="0" smtClean="0">
                <a:effectLst>
                  <a:outerShdw blurRad="38100" dist="38100" dir="2700000" algn="tl">
                    <a:srgbClr val="000000">
                      <a:alpha val="43137"/>
                    </a:srgbClr>
                  </a:outerShdw>
                </a:effectLst>
              </a:rPr>
              <a:t>Environmentalism</a:t>
            </a:r>
            <a:r>
              <a:rPr lang="en-US" dirty="0" smtClean="0"/>
              <a:t>: The EPA, Clear Air Act; Clean Water Act; and the first Earth Day in American history. </a:t>
            </a:r>
          </a:p>
          <a:p>
            <a:endParaRPr lang="en-US" dirty="0"/>
          </a:p>
        </p:txBody>
      </p:sp>
      <p:pic>
        <p:nvPicPr>
          <p:cNvPr id="512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1828800"/>
            <a:ext cx="3619780"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227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Gerald Ford</a:t>
            </a:r>
            <a:endParaRPr lang="en-US" b="1"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676400"/>
            <a:ext cx="3657600" cy="4719483"/>
          </a:xfrm>
        </p:spPr>
      </p:pic>
      <p:sp>
        <p:nvSpPr>
          <p:cNvPr id="4" name="Content Placeholder 3"/>
          <p:cNvSpPr>
            <a:spLocks noGrp="1"/>
          </p:cNvSpPr>
          <p:nvPr>
            <p:ph sz="half" idx="2"/>
          </p:nvPr>
        </p:nvSpPr>
        <p:spPr>
          <a:xfrm>
            <a:off x="3962400" y="1719070"/>
            <a:ext cx="4953000" cy="4453129"/>
          </a:xfrm>
        </p:spPr>
        <p:txBody>
          <a:bodyPr>
            <a:normAutofit fontScale="85000" lnSpcReduction="10000"/>
          </a:bodyPr>
          <a:lstStyle/>
          <a:p>
            <a:pPr marL="114300" indent="0">
              <a:buNone/>
            </a:pPr>
            <a:r>
              <a:rPr lang="en-US" b="1" i="1" u="sng" dirty="0" smtClean="0">
                <a:effectLst>
                  <a:outerShdw blurRad="38100" dist="38100" dir="2700000" algn="tl">
                    <a:srgbClr val="000000">
                      <a:alpha val="43137"/>
                    </a:srgbClr>
                  </a:outerShdw>
                </a:effectLst>
              </a:rPr>
              <a:t>President Gerald Ford </a:t>
            </a:r>
            <a:r>
              <a:rPr lang="en-US" dirty="0" smtClean="0"/>
              <a:t>is the accidental President if there ever was one.  He was not elected.</a:t>
            </a:r>
          </a:p>
          <a:p>
            <a:r>
              <a:rPr lang="en-US" dirty="0" smtClean="0"/>
              <a:t>Ford became President after both Vice President Spiro Agnew and President Richard Nixon resigned.</a:t>
            </a:r>
          </a:p>
          <a:p>
            <a:r>
              <a:rPr lang="en-US" dirty="0" smtClean="0"/>
              <a:t>Ford </a:t>
            </a:r>
            <a:r>
              <a:rPr lang="en-US" b="1" i="1" u="sng" dirty="0" smtClean="0"/>
              <a:t>pardoned Richard Nixon </a:t>
            </a:r>
            <a:r>
              <a:rPr lang="en-US" dirty="0" smtClean="0"/>
              <a:t>for the crimes he committed during the Watergate Scandal. </a:t>
            </a:r>
          </a:p>
          <a:p>
            <a:r>
              <a:rPr lang="en-US" dirty="0" smtClean="0"/>
              <a:t>The United States finally completed its </a:t>
            </a:r>
            <a:r>
              <a:rPr lang="en-US" b="1" i="1" u="sng" dirty="0" smtClean="0"/>
              <a:t>withdrawal from Vietnam </a:t>
            </a:r>
            <a:r>
              <a:rPr lang="en-US" dirty="0" smtClean="0"/>
              <a:t>during Ford’s time in office.</a:t>
            </a:r>
            <a:endParaRPr lang="en-US" dirty="0"/>
          </a:p>
        </p:txBody>
      </p:sp>
    </p:spTree>
    <p:extLst>
      <p:ext uri="{BB962C8B-B14F-4D97-AF65-F5344CB8AC3E}">
        <p14:creationId xmlns:p14="http://schemas.microsoft.com/office/powerpoint/2010/main" val="2546300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Gerald Ford</a:t>
            </a:r>
            <a:endParaRPr lang="en-US" b="1" dirty="0"/>
          </a:p>
        </p:txBody>
      </p:sp>
      <p:sp>
        <p:nvSpPr>
          <p:cNvPr id="4" name="Content Placeholder 3"/>
          <p:cNvSpPr>
            <a:spLocks noGrp="1"/>
          </p:cNvSpPr>
          <p:nvPr>
            <p:ph sz="half" idx="2"/>
          </p:nvPr>
        </p:nvSpPr>
        <p:spPr>
          <a:xfrm>
            <a:off x="3810000" y="1719070"/>
            <a:ext cx="5029200" cy="4681730"/>
          </a:xfrm>
        </p:spPr>
        <p:txBody>
          <a:bodyPr>
            <a:normAutofit fontScale="85000" lnSpcReduction="20000"/>
          </a:bodyPr>
          <a:lstStyle/>
          <a:p>
            <a:r>
              <a:rPr lang="en-US" b="1" i="1" u="sng" dirty="0" smtClean="0">
                <a:effectLst>
                  <a:outerShdw blurRad="38100" dist="38100" dir="2700000" algn="tl">
                    <a:srgbClr val="000000">
                      <a:alpha val="43137"/>
                    </a:srgbClr>
                  </a:outerShdw>
                </a:effectLst>
              </a:rPr>
              <a:t>Amnesty</a:t>
            </a:r>
            <a:r>
              <a:rPr lang="en-US" dirty="0" smtClean="0"/>
              <a:t> – which Ford offered to all American men and women who had dodged the draft and fled the United States for Canada or some other nation with an non-extradition treaty.</a:t>
            </a:r>
          </a:p>
          <a:p>
            <a:r>
              <a:rPr lang="en-US" b="1" i="1" u="sng" dirty="0" smtClean="0">
                <a:effectLst>
                  <a:outerShdw blurRad="38100" dist="38100" dir="2700000" algn="tl">
                    <a:srgbClr val="000000">
                      <a:alpha val="43137"/>
                    </a:srgbClr>
                  </a:outerShdw>
                </a:effectLst>
              </a:rPr>
              <a:t>The Fall of Saigon </a:t>
            </a:r>
            <a:r>
              <a:rPr lang="en-US" dirty="0" smtClean="0"/>
              <a:t>– The Vietnam War finally came to its horrific end during Ford’s time in office.  South Vietnam was overrun by the communist North Vietnamese, and the United States withdrew from Southeast Asia.  Communism prevailed and still persists there to this day. </a:t>
            </a:r>
            <a:endParaRPr lang="en-US" dirty="0"/>
          </a:p>
        </p:txBody>
      </p:sp>
      <p:pic>
        <p:nvPicPr>
          <p:cNvPr id="614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3434342"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71455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Jimmy Carter</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8600" y="1676400"/>
            <a:ext cx="3238002" cy="4615875"/>
          </a:xfrm>
        </p:spPr>
      </p:pic>
      <p:sp>
        <p:nvSpPr>
          <p:cNvPr id="4" name="Content Placeholder 3"/>
          <p:cNvSpPr>
            <a:spLocks noGrp="1"/>
          </p:cNvSpPr>
          <p:nvPr>
            <p:ph sz="half" idx="2"/>
          </p:nvPr>
        </p:nvSpPr>
        <p:spPr>
          <a:xfrm>
            <a:off x="3505200" y="1719071"/>
            <a:ext cx="5181600" cy="4407408"/>
          </a:xfrm>
        </p:spPr>
        <p:txBody>
          <a:bodyPr>
            <a:normAutofit fontScale="77500" lnSpcReduction="20000"/>
          </a:bodyPr>
          <a:lstStyle/>
          <a:p>
            <a:pPr marL="114300" indent="0">
              <a:buNone/>
            </a:pPr>
            <a:r>
              <a:rPr lang="en-US" b="1" i="1" u="sng" dirty="0" smtClean="0">
                <a:effectLst>
                  <a:outerShdw blurRad="38100" dist="38100" dir="2700000" algn="tl">
                    <a:srgbClr val="000000">
                      <a:alpha val="43137"/>
                    </a:srgbClr>
                  </a:outerShdw>
                </a:effectLst>
              </a:rPr>
              <a:t>President James “Jimmy” Carter </a:t>
            </a:r>
            <a:r>
              <a:rPr lang="en-US" dirty="0" smtClean="0"/>
              <a:t>was a “one-termer.”  While he was President – </a:t>
            </a:r>
          </a:p>
          <a:p>
            <a:r>
              <a:rPr lang="en-US" dirty="0" smtClean="0"/>
              <a:t>the </a:t>
            </a:r>
            <a:r>
              <a:rPr lang="en-US" b="1" i="1" u="sng" dirty="0"/>
              <a:t>Iran Hostage Crisis </a:t>
            </a:r>
            <a:r>
              <a:rPr lang="en-US" dirty="0"/>
              <a:t>took place. </a:t>
            </a:r>
          </a:p>
          <a:p>
            <a:r>
              <a:rPr lang="en-US" dirty="0" smtClean="0"/>
              <a:t>Americans </a:t>
            </a:r>
            <a:r>
              <a:rPr lang="en-US" dirty="0"/>
              <a:t>suffered through an </a:t>
            </a:r>
            <a:r>
              <a:rPr lang="en-US" b="1" i="1" u="sng" dirty="0" smtClean="0"/>
              <a:t>Energy Crisis</a:t>
            </a:r>
            <a:r>
              <a:rPr lang="en-US" dirty="0" smtClean="0"/>
              <a:t>. </a:t>
            </a:r>
            <a:endParaRPr lang="en-US" dirty="0"/>
          </a:p>
          <a:p>
            <a:r>
              <a:rPr lang="en-US" dirty="0" smtClean="0"/>
              <a:t>Mt</a:t>
            </a:r>
            <a:r>
              <a:rPr lang="en-US" dirty="0"/>
              <a:t>. St. Helen’s erupted in Washington state. </a:t>
            </a:r>
          </a:p>
          <a:p>
            <a:r>
              <a:rPr lang="en-US" dirty="0" smtClean="0"/>
              <a:t>the policies of </a:t>
            </a:r>
            <a:r>
              <a:rPr lang="en-US" b="1" i="1" u="sng" dirty="0" smtClean="0"/>
              <a:t>détente </a:t>
            </a:r>
            <a:r>
              <a:rPr lang="en-US" dirty="0" smtClean="0"/>
              <a:t>continued with the USSR and the </a:t>
            </a:r>
            <a:r>
              <a:rPr lang="en-US" b="1" i="1" u="sng" dirty="0"/>
              <a:t>SALT II Treaty </a:t>
            </a:r>
            <a:r>
              <a:rPr lang="en-US" dirty="0"/>
              <a:t>was signed with </a:t>
            </a:r>
            <a:r>
              <a:rPr lang="en-US" dirty="0" smtClean="0"/>
              <a:t>the Soviets. </a:t>
            </a:r>
          </a:p>
          <a:p>
            <a:r>
              <a:rPr lang="en-US" dirty="0" smtClean="0"/>
              <a:t>the USA </a:t>
            </a:r>
            <a:r>
              <a:rPr lang="en-US" b="1" i="1" u="sng" dirty="0" smtClean="0"/>
              <a:t>boycotted the Olympics</a:t>
            </a:r>
            <a:r>
              <a:rPr lang="en-US" dirty="0" smtClean="0"/>
              <a:t> in Moscow in 1980 to protest the fact that the Soviet Union (USSR) had invaded Afghanistan.</a:t>
            </a:r>
            <a:endParaRPr lang="en-US" dirty="0"/>
          </a:p>
          <a:p>
            <a:pPr marL="114300" indent="0">
              <a:buNone/>
            </a:pPr>
            <a:endParaRPr lang="en-US" dirty="0"/>
          </a:p>
        </p:txBody>
      </p:sp>
    </p:spTree>
    <p:extLst>
      <p:ext uri="{BB962C8B-B14F-4D97-AF65-F5344CB8AC3E}">
        <p14:creationId xmlns:p14="http://schemas.microsoft.com/office/powerpoint/2010/main" val="34799696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Jimmy Carter</a:t>
            </a:r>
            <a:endParaRPr lang="en-US" b="1" dirty="0"/>
          </a:p>
        </p:txBody>
      </p:sp>
      <p:sp>
        <p:nvSpPr>
          <p:cNvPr id="4" name="Content Placeholder 3"/>
          <p:cNvSpPr>
            <a:spLocks noGrp="1"/>
          </p:cNvSpPr>
          <p:nvPr>
            <p:ph sz="half" idx="2"/>
          </p:nvPr>
        </p:nvSpPr>
        <p:spPr>
          <a:xfrm>
            <a:off x="3886200" y="1719070"/>
            <a:ext cx="4800600" cy="4605529"/>
          </a:xfrm>
        </p:spPr>
        <p:txBody>
          <a:bodyPr>
            <a:normAutofit fontScale="85000" lnSpcReduction="20000"/>
          </a:bodyPr>
          <a:lstStyle/>
          <a:p>
            <a:r>
              <a:rPr lang="en-US" b="1" i="1" u="sng" dirty="0" smtClean="0">
                <a:effectLst>
                  <a:outerShdw blurRad="38100" dist="38100" dir="2700000" algn="tl">
                    <a:srgbClr val="000000">
                      <a:alpha val="43137"/>
                    </a:srgbClr>
                  </a:outerShdw>
                </a:effectLst>
              </a:rPr>
              <a:t>The Iran Hostage Crisis </a:t>
            </a:r>
            <a:r>
              <a:rPr lang="en-US" dirty="0" smtClean="0"/>
              <a:t>– for 444 Days, dozens of Americans were held as hostages inside the American embassy in Tehran.  Despite efforts to secure their release via diplomacy and by using US special forces, they remained imprisoned until 1981. </a:t>
            </a:r>
          </a:p>
          <a:p>
            <a:r>
              <a:rPr lang="en-US" b="1" i="1" u="sng" dirty="0" smtClean="0">
                <a:effectLst>
                  <a:outerShdw blurRad="38100" dist="38100" dir="2700000" algn="tl">
                    <a:srgbClr val="000000">
                      <a:alpha val="43137"/>
                    </a:srgbClr>
                  </a:outerShdw>
                </a:effectLst>
              </a:rPr>
              <a:t>The Misery Index </a:t>
            </a:r>
            <a:r>
              <a:rPr lang="en-US" dirty="0" smtClean="0"/>
              <a:t>– a combination of unemployment and inflation rates – both of which were high during Carter’s administration, causing economic harm. </a:t>
            </a:r>
          </a:p>
          <a:p>
            <a:r>
              <a:rPr lang="en-US" b="1" i="1" u="sng" dirty="0" smtClean="0">
                <a:effectLst>
                  <a:outerShdw blurRad="38100" dist="38100" dir="2700000" algn="tl">
                    <a:srgbClr val="000000">
                      <a:alpha val="43137"/>
                    </a:srgbClr>
                  </a:outerShdw>
                </a:effectLst>
              </a:rPr>
              <a:t>SALT II </a:t>
            </a:r>
            <a:r>
              <a:rPr lang="en-US" dirty="0" smtClean="0"/>
              <a:t>and continued </a:t>
            </a:r>
            <a:r>
              <a:rPr lang="en-US" b="1" i="1" u="sng" dirty="0" smtClean="0">
                <a:effectLst>
                  <a:outerShdw blurRad="38100" dist="38100" dir="2700000" algn="tl">
                    <a:srgbClr val="000000">
                      <a:alpha val="43137"/>
                    </a:srgbClr>
                  </a:outerShdw>
                </a:effectLst>
              </a:rPr>
              <a:t>Détente</a:t>
            </a:r>
            <a:r>
              <a:rPr lang="en-US" dirty="0" smtClean="0"/>
              <a:t>. </a:t>
            </a:r>
          </a:p>
          <a:p>
            <a:endParaRPr lang="en-US" dirty="0"/>
          </a:p>
        </p:txBody>
      </p:sp>
      <p:pic>
        <p:nvPicPr>
          <p:cNvPr id="717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828800"/>
            <a:ext cx="3449628"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04872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Ronald Reagan</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524000"/>
            <a:ext cx="3124200" cy="5141540"/>
          </a:xfrm>
        </p:spPr>
      </p:pic>
      <p:sp>
        <p:nvSpPr>
          <p:cNvPr id="4" name="Content Placeholder 3"/>
          <p:cNvSpPr>
            <a:spLocks noGrp="1"/>
          </p:cNvSpPr>
          <p:nvPr>
            <p:ph sz="half" idx="2"/>
          </p:nvPr>
        </p:nvSpPr>
        <p:spPr>
          <a:xfrm>
            <a:off x="3429000" y="1600200"/>
            <a:ext cx="5410200" cy="4952999"/>
          </a:xfrm>
        </p:spPr>
        <p:txBody>
          <a:bodyPr>
            <a:normAutofit fontScale="77500" lnSpcReduction="20000"/>
          </a:bodyPr>
          <a:lstStyle/>
          <a:p>
            <a:r>
              <a:rPr lang="en-US" dirty="0" smtClean="0"/>
              <a:t>While </a:t>
            </a:r>
            <a:r>
              <a:rPr lang="en-US" b="1" i="1" u="sng" dirty="0" smtClean="0">
                <a:effectLst>
                  <a:outerShdw blurRad="38100" dist="38100" dir="2700000" algn="tl">
                    <a:srgbClr val="000000">
                      <a:alpha val="43137"/>
                    </a:srgbClr>
                  </a:outerShdw>
                </a:effectLst>
              </a:rPr>
              <a:t>Ronald Reagan </a:t>
            </a:r>
            <a:r>
              <a:rPr lang="en-US" dirty="0" smtClean="0"/>
              <a:t>was the President the Cold War began to come to its conclusion.</a:t>
            </a:r>
          </a:p>
          <a:p>
            <a:r>
              <a:rPr lang="en-US" dirty="0" smtClean="0"/>
              <a:t>Reagan called the </a:t>
            </a:r>
            <a:r>
              <a:rPr lang="en-US" b="1" i="1" u="sng" dirty="0" smtClean="0"/>
              <a:t>Soviet Union an “Evil Empire,”</a:t>
            </a:r>
            <a:r>
              <a:rPr lang="en-US" dirty="0" smtClean="0"/>
              <a:t> and then negotiated to reduce the dangers of nuclear weapons with Michael Gorbachev. </a:t>
            </a:r>
          </a:p>
          <a:p>
            <a:r>
              <a:rPr lang="en-US" dirty="0" smtClean="0"/>
              <a:t>He </a:t>
            </a:r>
            <a:r>
              <a:rPr lang="en-US" b="1" i="1" u="sng" dirty="0" smtClean="0"/>
              <a:t>increased military spending</a:t>
            </a:r>
            <a:r>
              <a:rPr lang="en-US" dirty="0" smtClean="0"/>
              <a:t>, constantly putting pressure on the USSR to keep up. </a:t>
            </a:r>
          </a:p>
          <a:p>
            <a:r>
              <a:rPr lang="en-US" b="1" i="1" u="sng" dirty="0" smtClean="0"/>
              <a:t>“Reaganomics” </a:t>
            </a:r>
            <a:r>
              <a:rPr lang="en-US" dirty="0" smtClean="0"/>
              <a:t>called for </a:t>
            </a:r>
            <a:r>
              <a:rPr lang="en-US" i="1" u="sng" dirty="0" smtClean="0"/>
              <a:t>cutting taxes on the rich to increase business prosperity</a:t>
            </a:r>
            <a:r>
              <a:rPr lang="en-US" dirty="0" smtClean="0"/>
              <a:t>.  (Even his Vice President, George H.W. Bush called this “Voodoo Economics.”) </a:t>
            </a:r>
          </a:p>
          <a:p>
            <a:r>
              <a:rPr lang="en-US" b="1" i="1" u="sng" dirty="0" smtClean="0"/>
              <a:t>“Government is not the solution to the nation’s problems.  Government is the problem!”  </a:t>
            </a:r>
            <a:r>
              <a:rPr lang="en-US" dirty="0" smtClean="0"/>
              <a:t>  - President Ronald Reagan</a:t>
            </a:r>
            <a:endParaRPr lang="en-US" b="1" i="1" u="sng" dirty="0" smtClean="0"/>
          </a:p>
        </p:txBody>
      </p:sp>
    </p:spTree>
    <p:extLst>
      <p:ext uri="{BB962C8B-B14F-4D97-AF65-F5344CB8AC3E}">
        <p14:creationId xmlns:p14="http://schemas.microsoft.com/office/powerpoint/2010/main" val="31791247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Terms to associate with Ronald Reagan</a:t>
            </a:r>
            <a:endParaRPr lang="en-US" b="1" dirty="0"/>
          </a:p>
        </p:txBody>
      </p:sp>
      <p:sp>
        <p:nvSpPr>
          <p:cNvPr id="4" name="Content Placeholder 3"/>
          <p:cNvSpPr>
            <a:spLocks noGrp="1"/>
          </p:cNvSpPr>
          <p:nvPr>
            <p:ph sz="half" idx="2"/>
          </p:nvPr>
        </p:nvSpPr>
        <p:spPr>
          <a:xfrm>
            <a:off x="3886200" y="1828799"/>
            <a:ext cx="5105400" cy="4876801"/>
          </a:xfrm>
        </p:spPr>
        <p:txBody>
          <a:bodyPr>
            <a:normAutofit fontScale="70000" lnSpcReduction="20000"/>
          </a:bodyPr>
          <a:lstStyle/>
          <a:p>
            <a:r>
              <a:rPr lang="en-US" b="1" i="1" u="sng" dirty="0" smtClean="0">
                <a:effectLst>
                  <a:outerShdw blurRad="38100" dist="38100" dir="2700000" algn="tl">
                    <a:srgbClr val="000000">
                      <a:alpha val="43137"/>
                    </a:srgbClr>
                  </a:outerShdw>
                </a:effectLst>
              </a:rPr>
              <a:t>The Evil Empire </a:t>
            </a:r>
            <a:r>
              <a:rPr lang="en-US" dirty="0" smtClean="0"/>
              <a:t>– which is what Reagan called the Soviet Union before he began negotiating an end to the Cold War with Mikhail Gorbachev. He hated communism and sought to negotiate from a position of strength, so he built up the US military. </a:t>
            </a:r>
            <a:endParaRPr lang="en-US" dirty="0"/>
          </a:p>
          <a:p>
            <a:r>
              <a:rPr lang="en-US" b="1" i="1" u="sng" dirty="0" smtClean="0">
                <a:effectLst>
                  <a:outerShdw blurRad="38100" dist="38100" dir="2700000" algn="tl">
                    <a:srgbClr val="000000">
                      <a:alpha val="43137"/>
                    </a:srgbClr>
                  </a:outerShdw>
                </a:effectLst>
              </a:rPr>
              <a:t>The Iran-Contra Affair </a:t>
            </a:r>
            <a:r>
              <a:rPr lang="en-US" dirty="0" smtClean="0"/>
              <a:t>– Reagan’s administration was caught selling weapons to Iran – one of our nation’s enemies – in order to raise money to fund an illegal war against the Sandinistas in Nicaragua. </a:t>
            </a:r>
          </a:p>
          <a:p>
            <a:r>
              <a:rPr lang="en-US" b="1" i="1" u="sng" dirty="0" smtClean="0">
                <a:effectLst>
                  <a:outerShdw blurRad="38100" dist="38100" dir="2700000" algn="tl">
                    <a:srgbClr val="000000">
                      <a:alpha val="43137"/>
                    </a:srgbClr>
                  </a:outerShdw>
                </a:effectLst>
              </a:rPr>
              <a:t>The Star Wars SDI System </a:t>
            </a:r>
            <a:r>
              <a:rPr lang="en-US" dirty="0" smtClean="0"/>
              <a:t>– Reagan spent millions to research a satellite based missile shield which never came to fruition. </a:t>
            </a:r>
          </a:p>
          <a:p>
            <a:r>
              <a:rPr lang="en-US" b="1" i="1" u="sng" dirty="0" smtClean="0">
                <a:effectLst>
                  <a:outerShdw blurRad="38100" dist="38100" dir="2700000" algn="tl">
                    <a:srgbClr val="000000">
                      <a:alpha val="43137"/>
                    </a:srgbClr>
                  </a:outerShdw>
                </a:effectLst>
              </a:rPr>
              <a:t>The Challenger Disaster </a:t>
            </a:r>
            <a:r>
              <a:rPr lang="en-US" dirty="0" smtClean="0"/>
              <a:t>– in 1986, the Space Shuttle Challenger exploded after liftoff, killing all seven astronauts on board.  Reagan’s stirring eulogy touched the nation. </a:t>
            </a:r>
          </a:p>
        </p:txBody>
      </p:sp>
      <p:pic>
        <p:nvPicPr>
          <p:cNvPr id="819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828800"/>
            <a:ext cx="3482751"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5260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Franklin Delano Roosevelt</a:t>
            </a:r>
            <a:endParaRPr lang="en-US" b="1"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2400" y="1905000"/>
            <a:ext cx="4038600" cy="3643714"/>
          </a:xfrm>
        </p:spPr>
      </p:pic>
      <p:sp>
        <p:nvSpPr>
          <p:cNvPr id="4" name="Content Placeholder 3"/>
          <p:cNvSpPr>
            <a:spLocks noGrp="1"/>
          </p:cNvSpPr>
          <p:nvPr>
            <p:ph sz="half" idx="2"/>
          </p:nvPr>
        </p:nvSpPr>
        <p:spPr>
          <a:xfrm>
            <a:off x="4191000" y="1600200"/>
            <a:ext cx="4800600" cy="5105400"/>
          </a:xfrm>
        </p:spPr>
        <p:txBody>
          <a:bodyPr>
            <a:normAutofit fontScale="70000" lnSpcReduction="20000"/>
          </a:bodyPr>
          <a:lstStyle/>
          <a:p>
            <a:pPr marL="114300" indent="0">
              <a:buNone/>
            </a:pPr>
            <a:r>
              <a:rPr lang="en-US" b="1" i="1" u="sng" dirty="0" smtClean="0">
                <a:effectLst>
                  <a:outerShdw blurRad="38100" dist="38100" dir="2700000" algn="tl">
                    <a:srgbClr val="000000">
                      <a:alpha val="43137"/>
                    </a:srgbClr>
                  </a:outerShdw>
                </a:effectLst>
              </a:rPr>
              <a:t>Franklin Delano Roosevelt</a:t>
            </a:r>
            <a:r>
              <a:rPr lang="en-US" dirty="0" smtClean="0"/>
              <a:t> was the President of the United States during two enormous crossroads in American History: </a:t>
            </a:r>
            <a:r>
              <a:rPr lang="en-US" b="1" i="1" u="sng" dirty="0" smtClean="0"/>
              <a:t>The Great Depression </a:t>
            </a:r>
            <a:r>
              <a:rPr lang="en-US" dirty="0" smtClean="0"/>
              <a:t>and </a:t>
            </a:r>
            <a:r>
              <a:rPr lang="en-US" b="1" i="1" u="sng" dirty="0" smtClean="0"/>
              <a:t>World War II</a:t>
            </a:r>
            <a:r>
              <a:rPr lang="en-US" dirty="0" smtClean="0"/>
              <a:t>.  While he was the President: </a:t>
            </a:r>
          </a:p>
          <a:p>
            <a:r>
              <a:rPr lang="en-US" b="1" i="1" u="sng" dirty="0" smtClean="0"/>
              <a:t>The New Deal </a:t>
            </a:r>
            <a:r>
              <a:rPr lang="en-US" dirty="0" smtClean="0"/>
              <a:t>programs were passed in order to combat the Great Depression. </a:t>
            </a:r>
          </a:p>
          <a:p>
            <a:r>
              <a:rPr lang="en-US" dirty="0" smtClean="0"/>
              <a:t>The </a:t>
            </a:r>
            <a:r>
              <a:rPr lang="en-US" b="1" i="1" u="sng" dirty="0" smtClean="0"/>
              <a:t>Lend-Lease Act </a:t>
            </a:r>
            <a:r>
              <a:rPr lang="en-US" dirty="0" smtClean="0"/>
              <a:t>was passed, the </a:t>
            </a:r>
            <a:r>
              <a:rPr lang="en-US" b="1" i="1" u="sng" dirty="0" smtClean="0"/>
              <a:t>Atlantic Charter </a:t>
            </a:r>
            <a:r>
              <a:rPr lang="en-US" dirty="0" smtClean="0"/>
              <a:t>was signed, and the US moved closer to participation in World War II.</a:t>
            </a:r>
          </a:p>
          <a:p>
            <a:r>
              <a:rPr lang="en-US" b="1" i="1" u="sng" dirty="0" smtClean="0"/>
              <a:t>Pearl Harbor </a:t>
            </a:r>
            <a:r>
              <a:rPr lang="en-US" dirty="0" smtClean="0"/>
              <a:t>was bombed on a “date that will live in infamy,” December 7</a:t>
            </a:r>
            <a:r>
              <a:rPr lang="en-US" baseline="30000" dirty="0" smtClean="0"/>
              <a:t>th</a:t>
            </a:r>
            <a:r>
              <a:rPr lang="en-US" dirty="0" smtClean="0"/>
              <a:t>, 1941, and the US entered World War II against the Axis Powers.</a:t>
            </a:r>
          </a:p>
          <a:p>
            <a:r>
              <a:rPr lang="en-US" b="1" i="1" u="sng" dirty="0" smtClean="0"/>
              <a:t>D-Day</a:t>
            </a:r>
            <a:r>
              <a:rPr lang="en-US" dirty="0" smtClean="0"/>
              <a:t> took place, on June 6</a:t>
            </a:r>
            <a:r>
              <a:rPr lang="en-US" baseline="30000" dirty="0" smtClean="0"/>
              <a:t>th</a:t>
            </a:r>
            <a:r>
              <a:rPr lang="en-US" dirty="0" smtClean="0"/>
              <a:t>, 1944, and American soldiers liberated Europe. </a:t>
            </a:r>
          </a:p>
          <a:p>
            <a:endParaRPr lang="en-US" dirty="0" smtClean="0"/>
          </a:p>
        </p:txBody>
      </p:sp>
    </p:spTree>
    <p:extLst>
      <p:ext uri="{BB962C8B-B14F-4D97-AF65-F5344CB8AC3E}">
        <p14:creationId xmlns:p14="http://schemas.microsoft.com/office/powerpoint/2010/main" val="8067390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George H.W. Bush </a:t>
            </a:r>
            <a:endParaRPr lang="en-US" b="1"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752600"/>
            <a:ext cx="3292826" cy="4406900"/>
          </a:xfrm>
        </p:spPr>
      </p:pic>
      <p:sp>
        <p:nvSpPr>
          <p:cNvPr id="4" name="Content Placeholder 3"/>
          <p:cNvSpPr>
            <a:spLocks noGrp="1"/>
          </p:cNvSpPr>
          <p:nvPr>
            <p:ph sz="half" idx="2"/>
          </p:nvPr>
        </p:nvSpPr>
        <p:spPr>
          <a:xfrm>
            <a:off x="3657600" y="1719070"/>
            <a:ext cx="5257800" cy="4910329"/>
          </a:xfrm>
        </p:spPr>
        <p:txBody>
          <a:bodyPr>
            <a:normAutofit fontScale="92500"/>
          </a:bodyPr>
          <a:lstStyle/>
          <a:p>
            <a:pPr marL="114300" indent="0">
              <a:buNone/>
            </a:pPr>
            <a:r>
              <a:rPr lang="en-US" dirty="0" smtClean="0"/>
              <a:t>This was the first </a:t>
            </a:r>
            <a:r>
              <a:rPr lang="en-US" b="1" i="1" u="sng" dirty="0" smtClean="0">
                <a:effectLst>
                  <a:outerShdw blurRad="38100" dist="38100" dir="2700000" algn="tl">
                    <a:srgbClr val="000000">
                      <a:alpha val="43137"/>
                    </a:srgbClr>
                  </a:outerShdw>
                </a:effectLst>
              </a:rPr>
              <a:t>George Bush</a:t>
            </a:r>
            <a:r>
              <a:rPr lang="en-US" dirty="0" smtClean="0"/>
              <a:t>, and, although he only served one term, most would say, the better Bush. </a:t>
            </a:r>
          </a:p>
          <a:p>
            <a:r>
              <a:rPr lang="en-US" dirty="0" smtClean="0"/>
              <a:t>The </a:t>
            </a:r>
            <a:r>
              <a:rPr lang="en-US" b="1" i="1" u="sng" dirty="0" smtClean="0"/>
              <a:t>Cold War came to an end </a:t>
            </a:r>
            <a:r>
              <a:rPr lang="en-US" dirty="0" smtClean="0"/>
              <a:t>when the </a:t>
            </a:r>
            <a:r>
              <a:rPr lang="en-US" b="1" i="1" u="sng" dirty="0" smtClean="0"/>
              <a:t>Soviet Union </a:t>
            </a:r>
            <a:r>
              <a:rPr lang="en-US" dirty="0" smtClean="0"/>
              <a:t>collapsed. </a:t>
            </a:r>
          </a:p>
          <a:p>
            <a:r>
              <a:rPr lang="en-US" dirty="0" smtClean="0"/>
              <a:t>The </a:t>
            </a:r>
            <a:r>
              <a:rPr lang="en-US" b="1" i="1" u="sng" dirty="0" smtClean="0"/>
              <a:t>Berlin Wall </a:t>
            </a:r>
            <a:r>
              <a:rPr lang="en-US" dirty="0" smtClean="0"/>
              <a:t>was </a:t>
            </a:r>
            <a:r>
              <a:rPr lang="en-US" b="1" i="1" u="sng" dirty="0" smtClean="0"/>
              <a:t>torn down</a:t>
            </a:r>
            <a:r>
              <a:rPr lang="en-US" dirty="0" smtClean="0"/>
              <a:t>, and </a:t>
            </a:r>
            <a:r>
              <a:rPr lang="en-US" b="1" i="1" u="sng" dirty="0" smtClean="0"/>
              <a:t>Germany reunified</a:t>
            </a:r>
            <a:r>
              <a:rPr lang="en-US" dirty="0" smtClean="0"/>
              <a:t>. </a:t>
            </a:r>
          </a:p>
          <a:p>
            <a:r>
              <a:rPr lang="en-US" dirty="0" smtClean="0"/>
              <a:t>The United States conducted the </a:t>
            </a:r>
            <a:r>
              <a:rPr lang="en-US" b="1" i="1" u="sng" dirty="0" smtClean="0"/>
              <a:t>Persian Gulf War </a:t>
            </a:r>
            <a:r>
              <a:rPr lang="en-US" dirty="0" smtClean="0"/>
              <a:t>in order to liberate the republic of Kuwait and stop Saddam Hussein’s aggression.</a:t>
            </a:r>
            <a:endParaRPr lang="en-US" dirty="0"/>
          </a:p>
        </p:txBody>
      </p:sp>
    </p:spTree>
    <p:extLst>
      <p:ext uri="{BB962C8B-B14F-4D97-AF65-F5344CB8AC3E}">
        <p14:creationId xmlns:p14="http://schemas.microsoft.com/office/powerpoint/2010/main" val="19194979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413072" cy="1039427"/>
          </a:xfrm>
        </p:spPr>
        <p:txBody>
          <a:bodyPr>
            <a:normAutofit fontScale="90000"/>
          </a:bodyPr>
          <a:lstStyle/>
          <a:p>
            <a:r>
              <a:rPr lang="en-US" b="1" dirty="0" smtClean="0"/>
              <a:t>Terms to associate with George H.W. Bush</a:t>
            </a:r>
            <a:endParaRPr lang="en-US" b="1" dirty="0"/>
          </a:p>
        </p:txBody>
      </p:sp>
      <p:sp>
        <p:nvSpPr>
          <p:cNvPr id="4" name="Content Placeholder 3"/>
          <p:cNvSpPr>
            <a:spLocks noGrp="1"/>
          </p:cNvSpPr>
          <p:nvPr>
            <p:ph sz="half" idx="2"/>
          </p:nvPr>
        </p:nvSpPr>
        <p:spPr>
          <a:xfrm>
            <a:off x="3810000" y="1719070"/>
            <a:ext cx="5029200" cy="5138930"/>
          </a:xfrm>
        </p:spPr>
        <p:txBody>
          <a:bodyPr>
            <a:normAutofit fontScale="77500" lnSpcReduction="20000"/>
          </a:bodyPr>
          <a:lstStyle/>
          <a:p>
            <a:r>
              <a:rPr lang="en-US" b="1" i="1" u="sng" dirty="0" smtClean="0">
                <a:effectLst>
                  <a:outerShdw blurRad="38100" dist="38100" dir="2700000" algn="tl">
                    <a:srgbClr val="000000">
                      <a:alpha val="43137"/>
                    </a:srgbClr>
                  </a:outerShdw>
                </a:effectLst>
              </a:rPr>
              <a:t>Panama </a:t>
            </a:r>
            <a:r>
              <a:rPr lang="en-US" dirty="0" smtClean="0"/>
              <a:t>– In 1990, President Bush authorized and executed a major invasion of Panama.  In Panama, the leader, Manuel Noriega, was a well known drug dealer who had ties to the Colombian drug cartels and seemed to be an unreliable steward of the Panama Canal Zone.  We took him out and put him in prison in Florida. </a:t>
            </a:r>
          </a:p>
          <a:p>
            <a:r>
              <a:rPr lang="en-US" b="1" i="1" u="sng" dirty="0" smtClean="0">
                <a:effectLst>
                  <a:outerShdw blurRad="38100" dist="38100" dir="2700000" algn="tl">
                    <a:srgbClr val="000000">
                      <a:alpha val="43137"/>
                    </a:srgbClr>
                  </a:outerShdw>
                </a:effectLst>
              </a:rPr>
              <a:t>Economic Recession </a:t>
            </a:r>
            <a:r>
              <a:rPr lang="en-US" dirty="0" smtClean="0"/>
              <a:t>– Starting in 1991, an economic recession punished the US Economy.  Military contracts from the Cold War Era were ending, and the technology boom which would characterize the late 1990s hadn’t started yet.  The recession ruined George H.W.  Bush’s chances for re-election.  </a:t>
            </a:r>
            <a:endParaRPr lang="en-US" dirty="0"/>
          </a:p>
        </p:txBody>
      </p:sp>
      <p:pic>
        <p:nvPicPr>
          <p:cNvPr id="921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3536696"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54037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36872" cy="1039427"/>
          </a:xfrm>
        </p:spPr>
        <p:txBody>
          <a:bodyPr>
            <a:normAutofit fontScale="90000"/>
          </a:bodyPr>
          <a:lstStyle/>
          <a:p>
            <a:r>
              <a:rPr lang="en-US" b="1" dirty="0" smtClean="0"/>
              <a:t>PRESIDENT William Jefferson “BILL” Clinton</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87756" y="1719263"/>
            <a:ext cx="3313988" cy="4406900"/>
          </a:xfrm>
        </p:spPr>
      </p:pic>
      <p:sp>
        <p:nvSpPr>
          <p:cNvPr id="4" name="Content Placeholder 3"/>
          <p:cNvSpPr>
            <a:spLocks noGrp="1"/>
          </p:cNvSpPr>
          <p:nvPr>
            <p:ph sz="half" idx="2"/>
          </p:nvPr>
        </p:nvSpPr>
        <p:spPr>
          <a:xfrm>
            <a:off x="4191000" y="1719070"/>
            <a:ext cx="4800600" cy="4986530"/>
          </a:xfrm>
        </p:spPr>
        <p:txBody>
          <a:bodyPr>
            <a:normAutofit fontScale="77500" lnSpcReduction="20000"/>
          </a:bodyPr>
          <a:lstStyle/>
          <a:p>
            <a:pPr marL="114300" indent="0">
              <a:buNone/>
            </a:pPr>
            <a:r>
              <a:rPr lang="en-US" dirty="0" smtClean="0"/>
              <a:t>As the President of the United States, </a:t>
            </a:r>
            <a:r>
              <a:rPr lang="en-US" b="1" i="1" dirty="0" smtClean="0">
                <a:effectLst>
                  <a:outerShdw blurRad="38100" dist="38100" dir="2700000" algn="tl">
                    <a:srgbClr val="000000">
                      <a:alpha val="43137"/>
                    </a:srgbClr>
                  </a:outerShdw>
                </a:effectLst>
              </a:rPr>
              <a:t>Bill Clinton </a:t>
            </a:r>
            <a:r>
              <a:rPr lang="en-US" dirty="0" smtClean="0"/>
              <a:t>was responsible for - </a:t>
            </a:r>
          </a:p>
          <a:p>
            <a:r>
              <a:rPr lang="en-US" dirty="0" smtClean="0"/>
              <a:t>Approving  </a:t>
            </a:r>
            <a:r>
              <a:rPr lang="en-US" dirty="0"/>
              <a:t>NAFTA – the </a:t>
            </a:r>
            <a:r>
              <a:rPr lang="en-US" b="1" i="1" u="sng" dirty="0"/>
              <a:t>North American Free </a:t>
            </a:r>
            <a:r>
              <a:rPr lang="en-US" b="1" i="1" u="sng" dirty="0" smtClean="0"/>
              <a:t>Trade </a:t>
            </a:r>
            <a:r>
              <a:rPr lang="en-US" b="1" i="1" u="sng" dirty="0"/>
              <a:t>Agreement</a:t>
            </a:r>
            <a:r>
              <a:rPr lang="en-US" dirty="0"/>
              <a:t>. </a:t>
            </a:r>
          </a:p>
          <a:p>
            <a:r>
              <a:rPr lang="en-US" dirty="0" smtClean="0"/>
              <a:t>He was the President who </a:t>
            </a:r>
            <a:r>
              <a:rPr lang="en-US" b="1" i="1" u="sng" dirty="0" smtClean="0"/>
              <a:t>recognized </a:t>
            </a:r>
            <a:r>
              <a:rPr lang="en-US" b="1" i="1" u="sng" dirty="0"/>
              <a:t>Vietnam </a:t>
            </a:r>
            <a:r>
              <a:rPr lang="en-US" dirty="0"/>
              <a:t>for the first time since </a:t>
            </a:r>
            <a:r>
              <a:rPr lang="en-US" dirty="0" smtClean="0"/>
              <a:t>the </a:t>
            </a:r>
            <a:r>
              <a:rPr lang="en-US" dirty="0"/>
              <a:t>war </a:t>
            </a:r>
            <a:r>
              <a:rPr lang="en-US" dirty="0" smtClean="0"/>
              <a:t>ended.  Relations improved.</a:t>
            </a:r>
          </a:p>
          <a:p>
            <a:r>
              <a:rPr lang="en-US" dirty="0" smtClean="0"/>
              <a:t>He also </a:t>
            </a:r>
            <a:r>
              <a:rPr lang="en-US" b="1" i="1" u="sng" dirty="0" smtClean="0"/>
              <a:t>recognized</a:t>
            </a:r>
            <a:r>
              <a:rPr lang="en-US" dirty="0" smtClean="0"/>
              <a:t> the government of </a:t>
            </a:r>
            <a:r>
              <a:rPr lang="en-US" b="1" i="1" u="sng" dirty="0" smtClean="0"/>
              <a:t>Nelson </a:t>
            </a:r>
            <a:r>
              <a:rPr lang="en-US" b="1" i="1" u="sng" dirty="0"/>
              <a:t>Mandela’s </a:t>
            </a:r>
            <a:r>
              <a:rPr lang="en-US" b="1" i="1" u="sng" dirty="0" smtClean="0"/>
              <a:t>in South Africa</a:t>
            </a:r>
            <a:r>
              <a:rPr lang="en-US" dirty="0" smtClean="0"/>
              <a:t>, the first government there after apartheid (all white rule) had come to an end.</a:t>
            </a:r>
            <a:endParaRPr lang="en-US" dirty="0"/>
          </a:p>
          <a:p>
            <a:r>
              <a:rPr lang="en-US" dirty="0" smtClean="0"/>
              <a:t>While President, he organized </a:t>
            </a:r>
            <a:r>
              <a:rPr lang="en-US" dirty="0"/>
              <a:t>a </a:t>
            </a:r>
            <a:r>
              <a:rPr lang="en-US" b="1" i="1" u="sng" dirty="0"/>
              <a:t>NATO air attack </a:t>
            </a:r>
            <a:r>
              <a:rPr lang="en-US" dirty="0"/>
              <a:t>on </a:t>
            </a:r>
            <a:r>
              <a:rPr lang="en-US" dirty="0" smtClean="0"/>
              <a:t>regions of the former </a:t>
            </a:r>
            <a:r>
              <a:rPr lang="en-US" b="1" i="1" u="sng" dirty="0" smtClean="0"/>
              <a:t>Yugoslavia</a:t>
            </a:r>
            <a:r>
              <a:rPr lang="en-US" dirty="0" smtClean="0"/>
              <a:t> to end the “ethnic cleansing” and genocide which was taking place there.</a:t>
            </a:r>
            <a:endParaRPr lang="en-US" dirty="0"/>
          </a:p>
          <a:p>
            <a:pPr marL="114300" indent="0">
              <a:buNone/>
            </a:pPr>
            <a:endParaRPr lang="en-US" dirty="0"/>
          </a:p>
          <a:p>
            <a:pPr marL="114300" indent="0">
              <a:buNone/>
            </a:pPr>
            <a:endParaRPr lang="en-US" dirty="0"/>
          </a:p>
        </p:txBody>
      </p:sp>
    </p:spTree>
    <p:extLst>
      <p:ext uri="{BB962C8B-B14F-4D97-AF65-F5344CB8AC3E}">
        <p14:creationId xmlns:p14="http://schemas.microsoft.com/office/powerpoint/2010/main" val="3236903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Bill Clinton</a:t>
            </a:r>
            <a:endParaRPr lang="en-US" b="1" dirty="0"/>
          </a:p>
        </p:txBody>
      </p:sp>
      <p:sp>
        <p:nvSpPr>
          <p:cNvPr id="4" name="Content Placeholder 3"/>
          <p:cNvSpPr>
            <a:spLocks noGrp="1"/>
          </p:cNvSpPr>
          <p:nvPr>
            <p:ph sz="half" idx="2"/>
          </p:nvPr>
        </p:nvSpPr>
        <p:spPr>
          <a:xfrm>
            <a:off x="3505200" y="1719070"/>
            <a:ext cx="5334000" cy="4605529"/>
          </a:xfrm>
        </p:spPr>
        <p:txBody>
          <a:bodyPr>
            <a:normAutofit fontScale="70000" lnSpcReduction="20000"/>
          </a:bodyPr>
          <a:lstStyle/>
          <a:p>
            <a:r>
              <a:rPr lang="en-US" b="1" i="1" u="sng" dirty="0" smtClean="0">
                <a:effectLst>
                  <a:outerShdw blurRad="38100" dist="38100" dir="2700000" algn="tl">
                    <a:srgbClr val="000000">
                      <a:alpha val="43137"/>
                    </a:srgbClr>
                  </a:outerShdw>
                </a:effectLst>
              </a:rPr>
              <a:t>Impeachment</a:t>
            </a:r>
            <a:r>
              <a:rPr lang="en-US" dirty="0" smtClean="0"/>
              <a:t> – Bill Clinton was famously impeached for lying to investigators regarding a sexual affair he had with a White House intern while he was President.  He was not removed from office.</a:t>
            </a:r>
          </a:p>
          <a:p>
            <a:r>
              <a:rPr lang="en-US" b="1" i="1" u="sng" dirty="0" smtClean="0">
                <a:effectLst>
                  <a:outerShdw blurRad="38100" dist="38100" dir="2700000" algn="tl">
                    <a:srgbClr val="000000">
                      <a:alpha val="43137"/>
                    </a:srgbClr>
                  </a:outerShdw>
                </a:effectLst>
              </a:rPr>
              <a:t>Welfare Reform </a:t>
            </a:r>
            <a:r>
              <a:rPr lang="en-US" dirty="0" smtClean="0"/>
              <a:t>– Clinton cooperated with a Republican Congress which was pledged to a “Contract With America” to pass welfare reform laws – putting thousands of people off the welfare roles. </a:t>
            </a:r>
          </a:p>
          <a:p>
            <a:r>
              <a:rPr lang="en-US" b="1" i="1" u="sng" dirty="0" smtClean="0">
                <a:effectLst>
                  <a:outerShdw blurRad="38100" dist="38100" dir="2700000" algn="tl">
                    <a:srgbClr val="000000">
                      <a:alpha val="43137"/>
                    </a:srgbClr>
                  </a:outerShdw>
                </a:effectLst>
              </a:rPr>
              <a:t>Crime Bills </a:t>
            </a:r>
            <a:r>
              <a:rPr lang="en-US" dirty="0" smtClean="0"/>
              <a:t>– Clinton signed into law bills which placed hefty sentences on criminals and drug dealers. </a:t>
            </a:r>
          </a:p>
          <a:p>
            <a:r>
              <a:rPr lang="en-US" b="1" i="1" u="sng" dirty="0" smtClean="0">
                <a:effectLst>
                  <a:outerShdw blurRad="38100" dist="38100" dir="2700000" algn="tl">
                    <a:srgbClr val="000000">
                      <a:alpha val="43137"/>
                    </a:srgbClr>
                  </a:outerShdw>
                </a:effectLst>
              </a:rPr>
              <a:t>DOMA </a:t>
            </a:r>
            <a:r>
              <a:rPr lang="en-US" dirty="0" smtClean="0"/>
              <a:t>– The Defense of Marriage Act defined marriage as between one man and one woman.  Clinton signed the bill discriminating against homosexuals into law.  </a:t>
            </a:r>
            <a:endParaRPr lang="en-US" dirty="0"/>
          </a:p>
        </p:txBody>
      </p:sp>
      <p:pic>
        <p:nvPicPr>
          <p:cNvPr id="1024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3183533"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22850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George W. Bush, JR. </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2057400"/>
            <a:ext cx="3657600" cy="3608005"/>
          </a:xfrm>
        </p:spPr>
      </p:pic>
      <p:sp>
        <p:nvSpPr>
          <p:cNvPr id="4" name="Content Placeholder 3"/>
          <p:cNvSpPr>
            <a:spLocks noGrp="1"/>
          </p:cNvSpPr>
          <p:nvPr>
            <p:ph sz="half" idx="2"/>
          </p:nvPr>
        </p:nvSpPr>
        <p:spPr>
          <a:xfrm>
            <a:off x="3879273" y="1600200"/>
            <a:ext cx="5036127" cy="5105400"/>
          </a:xfrm>
        </p:spPr>
        <p:txBody>
          <a:bodyPr>
            <a:normAutofit fontScale="77500" lnSpcReduction="20000"/>
          </a:bodyPr>
          <a:lstStyle/>
          <a:p>
            <a:pPr marL="114300" indent="0">
              <a:buNone/>
            </a:pPr>
            <a:r>
              <a:rPr lang="en-US" b="1" i="1" u="sng" dirty="0" smtClean="0">
                <a:effectLst>
                  <a:outerShdw blurRad="38100" dist="38100" dir="2700000" algn="tl">
                    <a:srgbClr val="000000">
                      <a:alpha val="43137"/>
                    </a:srgbClr>
                  </a:outerShdw>
                </a:effectLst>
              </a:rPr>
              <a:t>George W. Bush </a:t>
            </a:r>
            <a:r>
              <a:rPr lang="en-US" dirty="0" smtClean="0"/>
              <a:t>was elected in 2000 and served from 2001 – 2009.  </a:t>
            </a:r>
            <a:r>
              <a:rPr lang="en-US" dirty="0"/>
              <a:t>	</a:t>
            </a:r>
            <a:endParaRPr lang="en-US" dirty="0" smtClean="0"/>
          </a:p>
          <a:p>
            <a:r>
              <a:rPr lang="en-US" dirty="0" smtClean="0"/>
              <a:t>During his first year in office, the </a:t>
            </a:r>
            <a:r>
              <a:rPr lang="en-US" b="1" i="1" u="sng" dirty="0"/>
              <a:t>September 11 </a:t>
            </a:r>
            <a:r>
              <a:rPr lang="en-US" dirty="0"/>
              <a:t>terrorist attacks occurred.</a:t>
            </a:r>
          </a:p>
          <a:p>
            <a:r>
              <a:rPr lang="en-US" dirty="0" smtClean="0"/>
              <a:t>As President, he directed the US military during the </a:t>
            </a:r>
            <a:r>
              <a:rPr lang="en-US" b="1" i="1" u="sng" dirty="0"/>
              <a:t>War in Afghanistan </a:t>
            </a:r>
            <a:r>
              <a:rPr lang="en-US" dirty="0"/>
              <a:t>began to punish Al-  </a:t>
            </a:r>
            <a:r>
              <a:rPr lang="en-US" dirty="0" smtClean="0"/>
              <a:t>Qaeda, the terrorist group which had been harbored there.</a:t>
            </a:r>
            <a:endParaRPr lang="en-US" dirty="0"/>
          </a:p>
          <a:p>
            <a:r>
              <a:rPr lang="en-US" dirty="0" smtClean="0"/>
              <a:t> </a:t>
            </a:r>
            <a:r>
              <a:rPr lang="en-US" b="1" i="1" u="sng" dirty="0" smtClean="0"/>
              <a:t>The </a:t>
            </a:r>
            <a:r>
              <a:rPr lang="en-US" b="1" i="1" u="sng" dirty="0"/>
              <a:t>Iraq War </a:t>
            </a:r>
            <a:r>
              <a:rPr lang="en-US" dirty="0"/>
              <a:t>began to oust Saddam </a:t>
            </a:r>
            <a:r>
              <a:rPr lang="en-US" dirty="0" smtClean="0"/>
              <a:t>Hussein</a:t>
            </a:r>
            <a:r>
              <a:rPr lang="en-US" dirty="0"/>
              <a:t> </a:t>
            </a:r>
            <a:r>
              <a:rPr lang="en-US" dirty="0" smtClean="0"/>
              <a:t>– after Bush had directed false accusations at the murderous dictator.</a:t>
            </a:r>
            <a:endParaRPr lang="en-US" dirty="0"/>
          </a:p>
          <a:p>
            <a:r>
              <a:rPr lang="en-US" b="1" i="1" u="sng" dirty="0"/>
              <a:t>T</a:t>
            </a:r>
            <a:r>
              <a:rPr lang="en-US" b="1" i="1" u="sng" dirty="0" smtClean="0"/>
              <a:t>he </a:t>
            </a:r>
            <a:r>
              <a:rPr lang="en-US" b="1" i="1" u="sng" dirty="0"/>
              <a:t>Patriot Act </a:t>
            </a:r>
            <a:r>
              <a:rPr lang="en-US" dirty="0"/>
              <a:t>was passed to investigate </a:t>
            </a:r>
            <a:r>
              <a:rPr lang="en-US" dirty="0" smtClean="0"/>
              <a:t>possible </a:t>
            </a:r>
            <a:r>
              <a:rPr lang="en-US" dirty="0"/>
              <a:t>terrorism suspects</a:t>
            </a:r>
            <a:r>
              <a:rPr lang="en-US" dirty="0" smtClean="0"/>
              <a:t>.  I seems also to violate the 4</a:t>
            </a:r>
            <a:r>
              <a:rPr lang="en-US" baseline="30000" dirty="0" smtClean="0"/>
              <a:t>th</a:t>
            </a:r>
            <a:r>
              <a:rPr lang="en-US" dirty="0" smtClean="0"/>
              <a:t> Amendment. </a:t>
            </a:r>
            <a:endParaRPr lang="en-US" dirty="0"/>
          </a:p>
          <a:p>
            <a:endParaRPr lang="en-US" dirty="0"/>
          </a:p>
        </p:txBody>
      </p:sp>
    </p:spTree>
    <p:extLst>
      <p:ext uri="{BB962C8B-B14F-4D97-AF65-F5344CB8AC3E}">
        <p14:creationId xmlns:p14="http://schemas.microsoft.com/office/powerpoint/2010/main" val="69887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Terms to associate with George W. Bush</a:t>
            </a:r>
            <a:endParaRPr lang="en-US" b="1" dirty="0"/>
          </a:p>
        </p:txBody>
      </p:sp>
      <p:sp>
        <p:nvSpPr>
          <p:cNvPr id="4" name="Content Placeholder 3"/>
          <p:cNvSpPr>
            <a:spLocks noGrp="1"/>
          </p:cNvSpPr>
          <p:nvPr>
            <p:ph sz="half" idx="2"/>
          </p:nvPr>
        </p:nvSpPr>
        <p:spPr>
          <a:xfrm>
            <a:off x="3810000" y="1719070"/>
            <a:ext cx="4876800" cy="4910329"/>
          </a:xfrm>
        </p:spPr>
        <p:txBody>
          <a:bodyPr>
            <a:normAutofit fontScale="62500" lnSpcReduction="20000"/>
          </a:bodyPr>
          <a:lstStyle/>
          <a:p>
            <a:r>
              <a:rPr lang="en-US" b="1" i="1" u="sng" dirty="0" smtClean="0">
                <a:effectLst>
                  <a:outerShdw blurRad="38100" dist="38100" dir="2700000" algn="tl">
                    <a:srgbClr val="000000">
                      <a:alpha val="43137"/>
                    </a:srgbClr>
                  </a:outerShdw>
                </a:effectLst>
              </a:rPr>
              <a:t>Pre-emptive War </a:t>
            </a:r>
            <a:r>
              <a:rPr lang="en-US" dirty="0" smtClean="0"/>
              <a:t>– The so-called Bush Doctrine argued that there were times when Americans must be the aggressors in warfare in order to prevent an eminent threat from manifesting itself.  </a:t>
            </a:r>
          </a:p>
          <a:p>
            <a:r>
              <a:rPr lang="en-US" b="1" i="1" u="sng" dirty="0" smtClean="0">
                <a:effectLst>
                  <a:outerShdw blurRad="38100" dist="38100" dir="2700000" algn="tl">
                    <a:srgbClr val="000000">
                      <a:alpha val="43137"/>
                    </a:srgbClr>
                  </a:outerShdw>
                </a:effectLst>
              </a:rPr>
              <a:t>Weapons of Mass Destruction </a:t>
            </a:r>
            <a:r>
              <a:rPr lang="en-US" dirty="0" smtClean="0"/>
              <a:t>– Bush argued that weapons of mass destruction were in the hands of Saddam Hussein, and that we must prevent him from using these weapons by attacking Iraq.  </a:t>
            </a:r>
          </a:p>
          <a:p>
            <a:r>
              <a:rPr lang="en-US" b="1" i="1" u="sng" dirty="0" smtClean="0">
                <a:effectLst>
                  <a:outerShdw blurRad="38100" dist="38100" dir="2700000" algn="tl">
                    <a:srgbClr val="000000">
                      <a:alpha val="43137"/>
                    </a:srgbClr>
                  </a:outerShdw>
                </a:effectLst>
              </a:rPr>
              <a:t>The Great Recession </a:t>
            </a:r>
            <a:r>
              <a:rPr lang="en-US" dirty="0" smtClean="0"/>
              <a:t>– When millions of Americans defaulted on their mortgage loans, one of the worst economic recessions in American history began. </a:t>
            </a:r>
          </a:p>
          <a:p>
            <a:r>
              <a:rPr lang="en-US" b="1" i="1" u="sng" dirty="0" smtClean="0">
                <a:effectLst>
                  <a:outerShdw blurRad="38100" dist="38100" dir="2700000" algn="tl">
                    <a:srgbClr val="000000">
                      <a:alpha val="43137"/>
                    </a:srgbClr>
                  </a:outerShdw>
                </a:effectLst>
              </a:rPr>
              <a:t>TARP – Troubled Asset Relief Program </a:t>
            </a:r>
            <a:r>
              <a:rPr lang="en-US" dirty="0" smtClean="0"/>
              <a:t>– a government bailout for banks and other lending institutions whereby taxpayers were required to pay off the bad loans of banks.  </a:t>
            </a:r>
          </a:p>
          <a:p>
            <a:r>
              <a:rPr lang="en-US" b="1" i="1" u="sng" dirty="0" smtClean="0">
                <a:effectLst>
                  <a:outerShdw blurRad="38100" dist="38100" dir="2700000" algn="tl">
                    <a:srgbClr val="000000">
                      <a:alpha val="43137"/>
                    </a:srgbClr>
                  </a:outerShdw>
                </a:effectLst>
              </a:rPr>
              <a:t>The War on Terrorism </a:t>
            </a:r>
            <a:r>
              <a:rPr lang="en-US" dirty="0" smtClean="0"/>
              <a:t>– You’re either with us or against us.  Pick a side!</a:t>
            </a:r>
          </a:p>
          <a:p>
            <a:endParaRPr lang="en-US" dirty="0"/>
          </a:p>
        </p:txBody>
      </p:sp>
      <p:pic>
        <p:nvPicPr>
          <p:cNvPr id="1126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1752600"/>
            <a:ext cx="3439671"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40244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Barack Obama</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2578" y="1676400"/>
            <a:ext cx="3067791" cy="4330700"/>
          </a:xfrm>
        </p:spPr>
      </p:pic>
      <p:sp>
        <p:nvSpPr>
          <p:cNvPr id="4" name="Content Placeholder 3"/>
          <p:cNvSpPr>
            <a:spLocks noGrp="1"/>
          </p:cNvSpPr>
          <p:nvPr>
            <p:ph sz="half" idx="2"/>
          </p:nvPr>
        </p:nvSpPr>
        <p:spPr>
          <a:xfrm>
            <a:off x="3352800" y="1600200"/>
            <a:ext cx="5715000" cy="5105400"/>
          </a:xfrm>
        </p:spPr>
        <p:txBody>
          <a:bodyPr>
            <a:normAutofit fontScale="92500" lnSpcReduction="20000"/>
          </a:bodyPr>
          <a:lstStyle/>
          <a:p>
            <a:pPr marL="114300" indent="0">
              <a:buNone/>
            </a:pPr>
            <a:r>
              <a:rPr lang="en-US" dirty="0" smtClean="0"/>
              <a:t>During current </a:t>
            </a:r>
            <a:r>
              <a:rPr lang="en-US" b="1" i="1" u="sng" dirty="0" smtClean="0">
                <a:effectLst>
                  <a:outerShdw blurRad="38100" dist="38100" dir="2700000" algn="tl">
                    <a:srgbClr val="000000">
                      <a:alpha val="43137"/>
                    </a:srgbClr>
                  </a:outerShdw>
                </a:effectLst>
              </a:rPr>
              <a:t>President Barack Obama’s</a:t>
            </a:r>
            <a:r>
              <a:rPr lang="en-US" b="1" i="1" u="sng" dirty="0" smtClean="0"/>
              <a:t> </a:t>
            </a:r>
            <a:r>
              <a:rPr lang="en-US" dirty="0" smtClean="0"/>
              <a:t>administration – </a:t>
            </a:r>
          </a:p>
          <a:p>
            <a:r>
              <a:rPr lang="en-US" dirty="0" smtClean="0"/>
              <a:t>The </a:t>
            </a:r>
            <a:r>
              <a:rPr lang="en-US" b="1" i="1" u="sng" dirty="0" smtClean="0"/>
              <a:t>Affordable Care Act (Obamacare) </a:t>
            </a:r>
            <a:r>
              <a:rPr lang="en-US" dirty="0" smtClean="0"/>
              <a:t>went into effect. </a:t>
            </a:r>
          </a:p>
          <a:p>
            <a:r>
              <a:rPr lang="en-US" b="1" i="1" u="sng" dirty="0" smtClean="0"/>
              <a:t>Al-Qaeda leader Osama bin Laden was killed </a:t>
            </a:r>
            <a:r>
              <a:rPr lang="en-US" dirty="0" smtClean="0"/>
              <a:t>by US Navy Seals in Pakistan. </a:t>
            </a:r>
          </a:p>
          <a:p>
            <a:r>
              <a:rPr lang="en-US" dirty="0" smtClean="0"/>
              <a:t>The </a:t>
            </a:r>
            <a:r>
              <a:rPr lang="en-US" b="1" i="1" u="sng" dirty="0" smtClean="0"/>
              <a:t>Stimulus Package </a:t>
            </a:r>
            <a:r>
              <a:rPr lang="en-US" dirty="0" smtClean="0"/>
              <a:t>was passed to lessen the impact of the “Great Recession.” </a:t>
            </a:r>
          </a:p>
          <a:p>
            <a:r>
              <a:rPr lang="en-US" b="1" i="1" u="sng" dirty="0" smtClean="0"/>
              <a:t>The Iraq War </a:t>
            </a:r>
            <a:r>
              <a:rPr lang="en-US" dirty="0" smtClean="0"/>
              <a:t>came to a close. </a:t>
            </a:r>
          </a:p>
          <a:p>
            <a:r>
              <a:rPr lang="en-US" dirty="0" smtClean="0"/>
              <a:t>The </a:t>
            </a:r>
            <a:r>
              <a:rPr lang="en-US" b="1" i="1" u="sng" dirty="0" smtClean="0"/>
              <a:t>War in Afghanistan</a:t>
            </a:r>
            <a:r>
              <a:rPr lang="en-US" dirty="0" smtClean="0"/>
              <a:t> continued.</a:t>
            </a:r>
          </a:p>
          <a:p>
            <a:r>
              <a:rPr lang="en-US" dirty="0" smtClean="0"/>
              <a:t>The prison at </a:t>
            </a:r>
            <a:r>
              <a:rPr lang="en-US" b="1" i="1" u="sng" dirty="0" smtClean="0"/>
              <a:t>Guantanamo Bay </a:t>
            </a:r>
            <a:r>
              <a:rPr lang="en-US" dirty="0" smtClean="0"/>
              <a:t>in Cuba remained open. </a:t>
            </a:r>
            <a:endParaRPr lang="en-US" dirty="0"/>
          </a:p>
        </p:txBody>
      </p:sp>
    </p:spTree>
    <p:extLst>
      <p:ext uri="{BB962C8B-B14F-4D97-AF65-F5344CB8AC3E}">
        <p14:creationId xmlns:p14="http://schemas.microsoft.com/office/powerpoint/2010/main" val="22344201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Terms to associate with Barack Obama</a:t>
            </a:r>
            <a:endParaRPr lang="en-US" b="1" dirty="0"/>
          </a:p>
        </p:txBody>
      </p:sp>
      <p:sp>
        <p:nvSpPr>
          <p:cNvPr id="4" name="Content Placeholder 3"/>
          <p:cNvSpPr>
            <a:spLocks noGrp="1"/>
          </p:cNvSpPr>
          <p:nvPr>
            <p:ph sz="half" idx="2"/>
          </p:nvPr>
        </p:nvSpPr>
        <p:spPr>
          <a:xfrm>
            <a:off x="3962400" y="1828799"/>
            <a:ext cx="4724400" cy="4419601"/>
          </a:xfrm>
        </p:spPr>
        <p:txBody>
          <a:bodyPr>
            <a:normAutofit fontScale="77500" lnSpcReduction="20000"/>
          </a:bodyPr>
          <a:lstStyle/>
          <a:p>
            <a:r>
              <a:rPr lang="en-US" b="1" i="1" u="sng" dirty="0" smtClean="0">
                <a:effectLst>
                  <a:outerShdw blurRad="38100" dist="38100" dir="2700000" algn="tl">
                    <a:srgbClr val="000000">
                      <a:alpha val="43137"/>
                    </a:srgbClr>
                  </a:outerShdw>
                </a:effectLst>
              </a:rPr>
              <a:t>Gay Marriage Laws </a:t>
            </a:r>
            <a:r>
              <a:rPr lang="en-US" dirty="0" smtClean="0"/>
              <a:t>– upheld in </a:t>
            </a:r>
            <a:r>
              <a:rPr lang="en-US" i="1" dirty="0" smtClean="0"/>
              <a:t>Obergefell V. Hodges </a:t>
            </a:r>
            <a:r>
              <a:rPr lang="en-US" dirty="0" smtClean="0"/>
              <a:t>Supreme Court case in 2015. </a:t>
            </a:r>
          </a:p>
          <a:p>
            <a:r>
              <a:rPr lang="en-US" b="1" i="1" u="sng" dirty="0" smtClean="0">
                <a:effectLst>
                  <a:outerShdw blurRad="38100" dist="38100" dir="2700000" algn="tl">
                    <a:srgbClr val="000000">
                      <a:alpha val="43137"/>
                    </a:srgbClr>
                  </a:outerShdw>
                </a:effectLst>
              </a:rPr>
              <a:t>Drone Strikes Against Terrorist Enemies </a:t>
            </a:r>
            <a:r>
              <a:rPr lang="en-US" dirty="0" smtClean="0"/>
              <a:t>– Obama began using drones to kill terrorist suspects from the beginning of his Presidency. </a:t>
            </a:r>
          </a:p>
          <a:p>
            <a:r>
              <a:rPr lang="en-US" b="1" i="1" u="sng" dirty="0" smtClean="0">
                <a:effectLst>
                  <a:outerShdw blurRad="38100" dist="38100" dir="2700000" algn="tl">
                    <a:srgbClr val="000000">
                      <a:alpha val="43137"/>
                    </a:srgbClr>
                  </a:outerShdw>
                </a:effectLst>
              </a:rPr>
              <a:t>Pacific Trade Agreement </a:t>
            </a:r>
            <a:r>
              <a:rPr lang="en-US" dirty="0" smtClean="0"/>
              <a:t>– a free trade agreement with China and other nations in the Asia-Pacific region. </a:t>
            </a:r>
          </a:p>
          <a:p>
            <a:r>
              <a:rPr lang="en-US" b="1" i="1" u="sng" dirty="0" smtClean="0">
                <a:effectLst>
                  <a:outerShdw blurRad="38100" dist="38100" dir="2700000" algn="tl">
                    <a:srgbClr val="000000">
                      <a:alpha val="43137"/>
                    </a:srgbClr>
                  </a:outerShdw>
                </a:effectLst>
              </a:rPr>
              <a:t>Immigration Executive Orders </a:t>
            </a:r>
            <a:r>
              <a:rPr lang="en-US" dirty="0" smtClean="0"/>
              <a:t>– allowed some illegal immigrants a pathway to citizenship and legal status. </a:t>
            </a:r>
          </a:p>
          <a:p>
            <a:endParaRPr lang="en-US" dirty="0" smtClean="0"/>
          </a:p>
          <a:p>
            <a:endParaRPr lang="en-US" dirty="0" smtClean="0"/>
          </a:p>
          <a:p>
            <a:endParaRPr lang="en-US" dirty="0"/>
          </a:p>
        </p:txBody>
      </p:sp>
      <p:pic>
        <p:nvPicPr>
          <p:cNvPr id="1229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799" y="1828800"/>
            <a:ext cx="3579485"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2165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FDR</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752600"/>
            <a:ext cx="2940228" cy="4406900"/>
          </a:xfrm>
        </p:spPr>
      </p:pic>
      <p:sp>
        <p:nvSpPr>
          <p:cNvPr id="4" name="Content Placeholder 3"/>
          <p:cNvSpPr>
            <a:spLocks noGrp="1"/>
          </p:cNvSpPr>
          <p:nvPr>
            <p:ph sz="half" idx="2"/>
          </p:nvPr>
        </p:nvSpPr>
        <p:spPr>
          <a:xfrm>
            <a:off x="3352800" y="1719070"/>
            <a:ext cx="5562600" cy="4834130"/>
          </a:xfrm>
        </p:spPr>
        <p:txBody>
          <a:bodyPr>
            <a:normAutofit fontScale="77500" lnSpcReduction="20000"/>
          </a:bodyPr>
          <a:lstStyle/>
          <a:p>
            <a:r>
              <a:rPr lang="en-US" b="1" i="1" u="sng" dirty="0" smtClean="0">
                <a:effectLst>
                  <a:outerShdw blurRad="38100" dist="38100" dir="2700000" algn="tl">
                    <a:srgbClr val="000000">
                      <a:alpha val="43137"/>
                    </a:srgbClr>
                  </a:outerShdw>
                </a:effectLst>
              </a:rPr>
              <a:t>The New Deal </a:t>
            </a:r>
            <a:r>
              <a:rPr lang="en-US" dirty="0" smtClean="0"/>
              <a:t>– Roosevelt’s programs to help needy Americans, provide jobs for the unemployed, and prevent future recessions. </a:t>
            </a:r>
          </a:p>
          <a:p>
            <a:r>
              <a:rPr lang="en-US" b="1" i="1" u="sng" dirty="0" smtClean="0">
                <a:effectLst>
                  <a:outerShdw blurRad="38100" dist="38100" dir="2700000" algn="tl">
                    <a:srgbClr val="000000">
                      <a:alpha val="43137"/>
                    </a:srgbClr>
                  </a:outerShdw>
                </a:effectLst>
              </a:rPr>
              <a:t>“The only thing we have to fear is fear itself!” </a:t>
            </a:r>
            <a:r>
              <a:rPr lang="en-US" dirty="0" smtClean="0"/>
              <a:t>This quote is from FDR’s First Inaugural Address and it has to do with the Banking Crisis!</a:t>
            </a:r>
          </a:p>
          <a:p>
            <a:r>
              <a:rPr lang="en-US" b="1" i="1" u="sng" dirty="0" smtClean="0">
                <a:effectLst>
                  <a:outerShdw blurRad="38100" dist="38100" dir="2700000" algn="tl">
                    <a:srgbClr val="000000">
                      <a:alpha val="43137"/>
                    </a:srgbClr>
                  </a:outerShdw>
                </a:effectLst>
              </a:rPr>
              <a:t>Supreme Court Packing Plan </a:t>
            </a:r>
            <a:r>
              <a:rPr lang="en-US" dirty="0" smtClean="0"/>
              <a:t>– FDR proposed adding six new justices to the Supreme Court to tilt the balance of power on the Court in his favor.  This was angrily denounced by the American people and the Congress. </a:t>
            </a:r>
          </a:p>
          <a:p>
            <a:r>
              <a:rPr lang="en-US" b="1" i="1" u="sng" dirty="0" smtClean="0">
                <a:effectLst>
                  <a:outerShdw blurRad="38100" dist="38100" dir="2700000" algn="tl">
                    <a:srgbClr val="000000">
                      <a:alpha val="43137"/>
                    </a:srgbClr>
                  </a:outerShdw>
                </a:effectLst>
              </a:rPr>
              <a:t>World War II </a:t>
            </a:r>
            <a:r>
              <a:rPr lang="en-US" dirty="0" smtClean="0"/>
              <a:t>– Cash and Carry; Lend-Lease Act; Atlantic Charter; and war against the Axis Powers. </a:t>
            </a:r>
          </a:p>
          <a:p>
            <a:endParaRPr lang="en-US" dirty="0" smtClean="0"/>
          </a:p>
          <a:p>
            <a:endParaRPr lang="en-US" dirty="0"/>
          </a:p>
        </p:txBody>
      </p:sp>
    </p:spTree>
    <p:extLst>
      <p:ext uri="{BB962C8B-B14F-4D97-AF65-F5344CB8AC3E}">
        <p14:creationId xmlns:p14="http://schemas.microsoft.com/office/powerpoint/2010/main" val="2883112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harry s Truman </a:t>
            </a:r>
            <a:endParaRPr lang="en-US" b="1"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8600" y="1676400"/>
            <a:ext cx="3264370" cy="4406900"/>
          </a:xfrm>
        </p:spPr>
      </p:pic>
      <p:sp>
        <p:nvSpPr>
          <p:cNvPr id="4" name="Content Placeholder 3"/>
          <p:cNvSpPr>
            <a:spLocks noGrp="1"/>
          </p:cNvSpPr>
          <p:nvPr>
            <p:ph sz="half" idx="2"/>
          </p:nvPr>
        </p:nvSpPr>
        <p:spPr>
          <a:xfrm>
            <a:off x="3505200" y="1719070"/>
            <a:ext cx="5410200" cy="4910330"/>
          </a:xfrm>
        </p:spPr>
        <p:txBody>
          <a:bodyPr>
            <a:normAutofit fontScale="70000" lnSpcReduction="20000"/>
          </a:bodyPr>
          <a:lstStyle/>
          <a:p>
            <a:pPr marL="114300" indent="0">
              <a:buNone/>
            </a:pPr>
            <a:r>
              <a:rPr lang="en-US" b="1" i="1" u="sng" dirty="0" smtClean="0">
                <a:effectLst>
                  <a:outerShdw blurRad="38100" dist="38100" dir="2700000" algn="tl">
                    <a:srgbClr val="000000">
                      <a:alpha val="43137"/>
                    </a:srgbClr>
                  </a:outerShdw>
                </a:effectLst>
              </a:rPr>
              <a:t>Harry S. Truman </a:t>
            </a:r>
            <a:r>
              <a:rPr lang="en-US" dirty="0" smtClean="0"/>
              <a:t>became President when Franklin Delano Roosevelt passed away at the end of World War II.  </a:t>
            </a:r>
            <a:endParaRPr lang="en-US" dirty="0"/>
          </a:p>
          <a:p>
            <a:r>
              <a:rPr lang="en-US" dirty="0" smtClean="0"/>
              <a:t>He authorized the us of the </a:t>
            </a:r>
            <a:r>
              <a:rPr lang="en-US" b="1" i="1" u="sng" dirty="0" smtClean="0"/>
              <a:t>atomic </a:t>
            </a:r>
            <a:r>
              <a:rPr lang="en-US" b="1" i="1" u="sng" dirty="0"/>
              <a:t>bombs </a:t>
            </a:r>
            <a:r>
              <a:rPr lang="en-US" dirty="0" smtClean="0"/>
              <a:t>that were </a:t>
            </a:r>
            <a:r>
              <a:rPr lang="en-US" dirty="0"/>
              <a:t>dropped on </a:t>
            </a:r>
            <a:r>
              <a:rPr lang="en-US" b="1" u="sng" dirty="0" smtClean="0"/>
              <a:t>Hiroshima </a:t>
            </a:r>
            <a:r>
              <a:rPr lang="en-US" b="1" u="sng" dirty="0"/>
              <a:t>and Nagasaki</a:t>
            </a:r>
            <a:r>
              <a:rPr lang="en-US" dirty="0"/>
              <a:t>, </a:t>
            </a:r>
            <a:r>
              <a:rPr lang="en-US" dirty="0" smtClean="0"/>
              <a:t>at the end of </a:t>
            </a:r>
            <a:r>
              <a:rPr lang="en-US" dirty="0"/>
              <a:t>World War II. </a:t>
            </a:r>
          </a:p>
          <a:p>
            <a:r>
              <a:rPr lang="en-US" dirty="0" smtClean="0"/>
              <a:t>While he was President, the </a:t>
            </a:r>
            <a:r>
              <a:rPr lang="en-US" dirty="0"/>
              <a:t>US military was integrated, </a:t>
            </a:r>
            <a:r>
              <a:rPr lang="en-US" b="1" i="1" u="sng" dirty="0"/>
              <a:t>ending </a:t>
            </a:r>
            <a:r>
              <a:rPr lang="en-US" b="1" i="1" u="sng" dirty="0" smtClean="0"/>
              <a:t>segregation </a:t>
            </a:r>
            <a:r>
              <a:rPr lang="en-US" dirty="0"/>
              <a:t>against </a:t>
            </a:r>
            <a:r>
              <a:rPr lang="en-US" dirty="0" smtClean="0"/>
              <a:t>African-Americans</a:t>
            </a:r>
            <a:r>
              <a:rPr lang="en-US" dirty="0"/>
              <a:t> </a:t>
            </a:r>
            <a:r>
              <a:rPr lang="en-US" dirty="0" smtClean="0"/>
              <a:t>in the </a:t>
            </a:r>
            <a:r>
              <a:rPr lang="en-US" b="1" i="1" u="sng" dirty="0" smtClean="0"/>
              <a:t>US Armed Services</a:t>
            </a:r>
            <a:r>
              <a:rPr lang="en-US" dirty="0" smtClean="0"/>
              <a:t>.</a:t>
            </a:r>
            <a:endParaRPr lang="en-US" dirty="0"/>
          </a:p>
          <a:p>
            <a:r>
              <a:rPr lang="en-US" dirty="0" smtClean="0"/>
              <a:t>After World War II came to an end, he was committed to containment, authorizing the </a:t>
            </a:r>
            <a:r>
              <a:rPr lang="en-US" b="1" i="1" u="sng" dirty="0"/>
              <a:t>Berlin </a:t>
            </a:r>
            <a:r>
              <a:rPr lang="en-US" b="1" i="1" u="sng" dirty="0" smtClean="0"/>
              <a:t>Airlift, the Truman Plan, </a:t>
            </a:r>
            <a:r>
              <a:rPr lang="en-US" b="1" i="1" u="sng" dirty="0"/>
              <a:t>and the Marshall </a:t>
            </a:r>
            <a:r>
              <a:rPr lang="en-US" b="1" i="1" u="sng" dirty="0" smtClean="0"/>
              <a:t>Plan</a:t>
            </a:r>
            <a:r>
              <a:rPr lang="en-US" dirty="0" smtClean="0"/>
              <a:t> </a:t>
            </a:r>
            <a:r>
              <a:rPr lang="en-US" dirty="0"/>
              <a:t>to </a:t>
            </a:r>
            <a:r>
              <a:rPr lang="en-US" dirty="0" smtClean="0"/>
              <a:t>reconstruct </a:t>
            </a:r>
            <a:r>
              <a:rPr lang="en-US" dirty="0"/>
              <a:t>Europe. </a:t>
            </a:r>
          </a:p>
          <a:p>
            <a:r>
              <a:rPr lang="en-US" dirty="0" smtClean="0"/>
              <a:t>While he was President, the </a:t>
            </a:r>
            <a:r>
              <a:rPr lang="en-US" b="1" i="1" u="sng" dirty="0"/>
              <a:t>Korean War </a:t>
            </a:r>
            <a:r>
              <a:rPr lang="en-US" dirty="0"/>
              <a:t>began;  he fired </a:t>
            </a:r>
            <a:r>
              <a:rPr lang="en-US" dirty="0" smtClean="0"/>
              <a:t>General Douglass MacArthur for refusing to obey orders. </a:t>
            </a:r>
            <a:endParaRPr lang="en-US" dirty="0"/>
          </a:p>
          <a:p>
            <a:endParaRPr lang="en-US" dirty="0"/>
          </a:p>
        </p:txBody>
      </p:sp>
    </p:spTree>
    <p:extLst>
      <p:ext uri="{BB962C8B-B14F-4D97-AF65-F5344CB8AC3E}">
        <p14:creationId xmlns:p14="http://schemas.microsoft.com/office/powerpoint/2010/main" val="1531536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Truman</a:t>
            </a:r>
            <a:endParaRPr lang="en-US" b="1" dirty="0"/>
          </a:p>
        </p:txBody>
      </p:sp>
      <p:sp>
        <p:nvSpPr>
          <p:cNvPr id="4" name="Content Placeholder 3"/>
          <p:cNvSpPr>
            <a:spLocks noGrp="1"/>
          </p:cNvSpPr>
          <p:nvPr>
            <p:ph sz="half" idx="2"/>
          </p:nvPr>
        </p:nvSpPr>
        <p:spPr>
          <a:xfrm>
            <a:off x="3276600" y="1719070"/>
            <a:ext cx="5486400" cy="4681729"/>
          </a:xfrm>
        </p:spPr>
        <p:txBody>
          <a:bodyPr>
            <a:normAutofit lnSpcReduction="10000"/>
          </a:bodyPr>
          <a:lstStyle/>
          <a:p>
            <a:r>
              <a:rPr lang="en-US" b="1" i="1" u="sng" dirty="0" smtClean="0">
                <a:effectLst>
                  <a:outerShdw blurRad="38100" dist="38100" dir="2700000" algn="tl">
                    <a:srgbClr val="000000">
                      <a:alpha val="43137"/>
                    </a:srgbClr>
                  </a:outerShdw>
                </a:effectLst>
              </a:rPr>
              <a:t>The Manhattan Project and the Atomic Bomb</a:t>
            </a:r>
            <a:r>
              <a:rPr lang="en-US" dirty="0" smtClean="0"/>
              <a:t> – Hiroshima 1945. </a:t>
            </a:r>
          </a:p>
          <a:p>
            <a:r>
              <a:rPr lang="en-US" b="1" i="1" u="sng" dirty="0" smtClean="0">
                <a:effectLst>
                  <a:outerShdw blurRad="38100" dist="38100" dir="2700000" algn="tl">
                    <a:srgbClr val="000000">
                      <a:alpha val="43137"/>
                    </a:srgbClr>
                  </a:outerShdw>
                </a:effectLst>
              </a:rPr>
              <a:t>Desegregation of the US Military </a:t>
            </a:r>
            <a:r>
              <a:rPr lang="en-US" dirty="0" smtClean="0"/>
              <a:t>by Executive Order, 1948. </a:t>
            </a:r>
          </a:p>
          <a:p>
            <a:r>
              <a:rPr lang="en-US" b="1" i="1" u="sng" dirty="0" smtClean="0">
                <a:effectLst>
                  <a:outerShdw blurRad="38100" dist="38100" dir="2700000" algn="tl">
                    <a:srgbClr val="000000">
                      <a:alpha val="43137"/>
                    </a:srgbClr>
                  </a:outerShdw>
                </a:effectLst>
              </a:rPr>
              <a:t>The Policy of Containment</a:t>
            </a:r>
            <a:r>
              <a:rPr lang="en-US" dirty="0" smtClean="0"/>
              <a:t> – stopping the spread of communism with : </a:t>
            </a:r>
          </a:p>
          <a:p>
            <a:pPr lvl="1"/>
            <a:r>
              <a:rPr lang="en-US" b="1" dirty="0" smtClean="0"/>
              <a:t>The Truman Doctrine</a:t>
            </a:r>
          </a:p>
          <a:p>
            <a:pPr lvl="1"/>
            <a:r>
              <a:rPr lang="en-US" b="1" dirty="0" smtClean="0"/>
              <a:t>The Marshall Plan</a:t>
            </a:r>
          </a:p>
          <a:p>
            <a:pPr lvl="1"/>
            <a:r>
              <a:rPr lang="en-US" b="1" dirty="0" smtClean="0"/>
              <a:t>The Berlin Airlift</a:t>
            </a:r>
          </a:p>
          <a:p>
            <a:pPr lvl="1"/>
            <a:r>
              <a:rPr lang="en-US" b="1" dirty="0" smtClean="0"/>
              <a:t>The Korean War</a:t>
            </a:r>
          </a:p>
        </p:txBody>
      </p:sp>
      <p:pic>
        <p:nvPicPr>
          <p:cNvPr id="1026"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28800"/>
            <a:ext cx="2799881" cy="3538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66697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President Dwight David Eisenhower</a:t>
            </a:r>
            <a:endParaRPr lang="en-US" b="1"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600200"/>
            <a:ext cx="3564118" cy="4742278"/>
          </a:xfrm>
        </p:spPr>
      </p:pic>
      <p:sp>
        <p:nvSpPr>
          <p:cNvPr id="6" name="Content Placeholder 5"/>
          <p:cNvSpPr>
            <a:spLocks noGrp="1"/>
          </p:cNvSpPr>
          <p:nvPr>
            <p:ph sz="half" idx="2"/>
          </p:nvPr>
        </p:nvSpPr>
        <p:spPr>
          <a:xfrm>
            <a:off x="3886200" y="1676400"/>
            <a:ext cx="4800600" cy="4800600"/>
          </a:xfrm>
        </p:spPr>
        <p:txBody>
          <a:bodyPr>
            <a:normAutofit fontScale="92500" lnSpcReduction="20000"/>
          </a:bodyPr>
          <a:lstStyle/>
          <a:p>
            <a:pPr marL="114300" indent="0">
              <a:buNone/>
            </a:pPr>
            <a:r>
              <a:rPr lang="en-US" dirty="0" smtClean="0"/>
              <a:t>After leading the D-Day Invasion at Normandy, France, </a:t>
            </a:r>
            <a:r>
              <a:rPr lang="en-US" b="1" i="1" u="sng" dirty="0" smtClean="0">
                <a:effectLst>
                  <a:outerShdw blurRad="38100" dist="38100" dir="2700000" algn="tl">
                    <a:srgbClr val="000000">
                      <a:alpha val="43137"/>
                    </a:srgbClr>
                  </a:outerShdw>
                </a:effectLst>
              </a:rPr>
              <a:t>Eisenhower </a:t>
            </a:r>
            <a:r>
              <a:rPr lang="en-US" dirty="0" smtClean="0"/>
              <a:t>ran for President in 1952 an won. </a:t>
            </a:r>
          </a:p>
          <a:p>
            <a:r>
              <a:rPr lang="en-US" dirty="0" smtClean="0"/>
              <a:t>He believed </a:t>
            </a:r>
            <a:r>
              <a:rPr lang="en-US" dirty="0"/>
              <a:t>in </a:t>
            </a:r>
            <a:r>
              <a:rPr lang="en-US" b="1" i="1" u="sng" dirty="0"/>
              <a:t>“Massive </a:t>
            </a:r>
            <a:r>
              <a:rPr lang="en-US" b="1" i="1" u="sng" dirty="0" smtClean="0"/>
              <a:t>Retaliation” </a:t>
            </a:r>
            <a:r>
              <a:rPr lang="en-US" dirty="0" smtClean="0"/>
              <a:t>with nuclear missiles to insure US Defense</a:t>
            </a:r>
            <a:endParaRPr lang="en-US" dirty="0"/>
          </a:p>
          <a:p>
            <a:r>
              <a:rPr lang="en-US" dirty="0" smtClean="0"/>
              <a:t>He sent </a:t>
            </a:r>
            <a:r>
              <a:rPr lang="en-US" dirty="0"/>
              <a:t>federal troops to Little Rock, Arkansas </a:t>
            </a:r>
            <a:r>
              <a:rPr lang="en-US" dirty="0" smtClean="0"/>
              <a:t>to </a:t>
            </a:r>
            <a:r>
              <a:rPr lang="en-US" dirty="0"/>
              <a:t>integrate Central High </a:t>
            </a:r>
            <a:r>
              <a:rPr lang="en-US" dirty="0" smtClean="0"/>
              <a:t>School</a:t>
            </a:r>
            <a:r>
              <a:rPr lang="en-US" dirty="0"/>
              <a:t> </a:t>
            </a:r>
            <a:r>
              <a:rPr lang="en-US" dirty="0" smtClean="0"/>
              <a:t>when the </a:t>
            </a:r>
            <a:r>
              <a:rPr lang="en-US" b="1" i="1" u="sng" dirty="0" smtClean="0"/>
              <a:t>“Little Rock Nine” </a:t>
            </a:r>
            <a:r>
              <a:rPr lang="en-US" dirty="0" smtClean="0"/>
              <a:t>needed help.</a:t>
            </a:r>
            <a:endParaRPr lang="en-US" dirty="0"/>
          </a:p>
          <a:p>
            <a:r>
              <a:rPr lang="en-US" dirty="0" smtClean="0"/>
              <a:t>He created </a:t>
            </a:r>
            <a:r>
              <a:rPr lang="en-US" dirty="0"/>
              <a:t>the </a:t>
            </a:r>
            <a:r>
              <a:rPr lang="en-US" b="1" u="sng" dirty="0" smtClean="0"/>
              <a:t>Eisenhower Interstate </a:t>
            </a:r>
            <a:r>
              <a:rPr lang="en-US" b="1" u="sng" dirty="0"/>
              <a:t>H</a:t>
            </a:r>
            <a:r>
              <a:rPr lang="en-US" b="1" u="sng" dirty="0" smtClean="0"/>
              <a:t>ighway System</a:t>
            </a:r>
            <a:r>
              <a:rPr lang="en-US" dirty="0"/>
              <a:t>.  </a:t>
            </a:r>
          </a:p>
          <a:p>
            <a:endParaRPr lang="en-US" dirty="0"/>
          </a:p>
        </p:txBody>
      </p:sp>
    </p:spTree>
    <p:extLst>
      <p:ext uri="{BB962C8B-B14F-4D97-AF65-F5344CB8AC3E}">
        <p14:creationId xmlns:p14="http://schemas.microsoft.com/office/powerpoint/2010/main" val="42829426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Terms to associate with Eisenhower</a:t>
            </a:r>
            <a:endParaRPr lang="en-US" b="1" dirty="0"/>
          </a:p>
        </p:txBody>
      </p:sp>
      <p:sp>
        <p:nvSpPr>
          <p:cNvPr id="4" name="Content Placeholder 3"/>
          <p:cNvSpPr>
            <a:spLocks noGrp="1"/>
          </p:cNvSpPr>
          <p:nvPr>
            <p:ph sz="half" idx="2"/>
          </p:nvPr>
        </p:nvSpPr>
        <p:spPr>
          <a:xfrm>
            <a:off x="3810000" y="1719070"/>
            <a:ext cx="4953000" cy="4605529"/>
          </a:xfrm>
        </p:spPr>
        <p:txBody>
          <a:bodyPr>
            <a:normAutofit fontScale="85000" lnSpcReduction="20000"/>
          </a:bodyPr>
          <a:lstStyle/>
          <a:p>
            <a:r>
              <a:rPr lang="en-US" b="1" i="1" u="sng" dirty="0" smtClean="0">
                <a:effectLst>
                  <a:outerShdw blurRad="38100" dist="38100" dir="2700000" algn="tl">
                    <a:srgbClr val="000000">
                      <a:alpha val="43137"/>
                    </a:srgbClr>
                  </a:outerShdw>
                </a:effectLst>
              </a:rPr>
              <a:t>The D-Day Invasion </a:t>
            </a:r>
            <a:r>
              <a:rPr lang="en-US" dirty="0" smtClean="0"/>
              <a:t>– He was the commander for Operation Overlord. </a:t>
            </a:r>
          </a:p>
          <a:p>
            <a:r>
              <a:rPr lang="en-US" dirty="0" smtClean="0"/>
              <a:t>He appointed Chief Justice Earl Warren and enforced his ruling in </a:t>
            </a:r>
            <a:r>
              <a:rPr lang="en-US" b="1" i="1" u="sng" dirty="0" smtClean="0">
                <a:effectLst>
                  <a:outerShdw blurRad="38100" dist="38100" dir="2700000" algn="tl">
                    <a:srgbClr val="000000">
                      <a:alpha val="43137"/>
                    </a:srgbClr>
                  </a:outerShdw>
                </a:effectLst>
              </a:rPr>
              <a:t>Brown V. Board of Education, Topeka, KS</a:t>
            </a:r>
            <a:r>
              <a:rPr lang="en-US" dirty="0" smtClean="0"/>
              <a:t>.  </a:t>
            </a:r>
          </a:p>
          <a:p>
            <a:r>
              <a:rPr lang="en-US" dirty="0" smtClean="0"/>
              <a:t>The </a:t>
            </a:r>
            <a:r>
              <a:rPr lang="en-US" b="1" i="1" u="sng" dirty="0" smtClean="0">
                <a:effectLst>
                  <a:outerShdw blurRad="38100" dist="38100" dir="2700000" algn="tl">
                    <a:srgbClr val="000000">
                      <a:alpha val="43137"/>
                    </a:srgbClr>
                  </a:outerShdw>
                </a:effectLst>
              </a:rPr>
              <a:t>Eisenhower Interstate Highway System</a:t>
            </a:r>
            <a:r>
              <a:rPr lang="en-US" dirty="0" smtClean="0"/>
              <a:t>. </a:t>
            </a:r>
          </a:p>
          <a:p>
            <a:r>
              <a:rPr lang="en-US" dirty="0" smtClean="0"/>
              <a:t>Escalation of the Cold War: </a:t>
            </a:r>
          </a:p>
          <a:p>
            <a:pPr lvl="1"/>
            <a:r>
              <a:rPr lang="en-US" b="1" dirty="0" smtClean="0"/>
              <a:t>Brinksmanship </a:t>
            </a:r>
          </a:p>
          <a:p>
            <a:pPr lvl="1"/>
            <a:r>
              <a:rPr lang="en-US" b="1" dirty="0" smtClean="0"/>
              <a:t>Massive Retaliation</a:t>
            </a:r>
          </a:p>
          <a:p>
            <a:pPr lvl="1"/>
            <a:r>
              <a:rPr lang="en-US" b="1" dirty="0" smtClean="0"/>
              <a:t>Mutually Assured Destruction (MAD) </a:t>
            </a:r>
            <a:endParaRPr lang="en-US" b="1" dirty="0"/>
          </a:p>
        </p:txBody>
      </p:sp>
      <p:pic>
        <p:nvPicPr>
          <p:cNvPr id="2050"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828800"/>
            <a:ext cx="3444726" cy="440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432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 John F. Kennedy</a:t>
            </a:r>
            <a:endParaRPr lang="en-US" b="1"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752600"/>
            <a:ext cx="3053502" cy="4347425"/>
          </a:xfrm>
        </p:spPr>
      </p:pic>
      <p:sp>
        <p:nvSpPr>
          <p:cNvPr id="4" name="Content Placeholder 3"/>
          <p:cNvSpPr>
            <a:spLocks noGrp="1"/>
          </p:cNvSpPr>
          <p:nvPr>
            <p:ph sz="half" idx="2"/>
          </p:nvPr>
        </p:nvSpPr>
        <p:spPr>
          <a:xfrm>
            <a:off x="3276600" y="1719070"/>
            <a:ext cx="5715000" cy="4910329"/>
          </a:xfrm>
        </p:spPr>
        <p:txBody>
          <a:bodyPr>
            <a:normAutofit fontScale="62500" lnSpcReduction="20000"/>
          </a:bodyPr>
          <a:lstStyle/>
          <a:p>
            <a:pPr marL="114300" indent="0">
              <a:buNone/>
            </a:pPr>
            <a:r>
              <a:rPr lang="en-US" dirty="0" smtClean="0"/>
              <a:t>The assassination of </a:t>
            </a:r>
            <a:r>
              <a:rPr lang="en-US" b="1" i="1" u="sng" dirty="0" smtClean="0">
                <a:effectLst>
                  <a:outerShdw blurRad="38100" dist="38100" dir="2700000" algn="tl">
                    <a:srgbClr val="000000">
                      <a:alpha val="43137"/>
                    </a:srgbClr>
                  </a:outerShdw>
                </a:effectLst>
              </a:rPr>
              <a:t>President John F. Kennedy </a:t>
            </a:r>
            <a:r>
              <a:rPr lang="en-US" dirty="0" smtClean="0"/>
              <a:t>broke Americans hearts.</a:t>
            </a:r>
          </a:p>
          <a:p>
            <a:r>
              <a:rPr lang="en-US" dirty="0" smtClean="0"/>
              <a:t>JFK had been the President when the </a:t>
            </a:r>
            <a:r>
              <a:rPr lang="en-US" b="1" i="1" u="sng" dirty="0"/>
              <a:t>Bay of Pigs Invasion failed in Cuba</a:t>
            </a:r>
            <a:r>
              <a:rPr lang="en-US" i="1" dirty="0"/>
              <a:t>. </a:t>
            </a:r>
          </a:p>
          <a:p>
            <a:r>
              <a:rPr lang="en-US" dirty="0" smtClean="0"/>
              <a:t>He was President when the </a:t>
            </a:r>
            <a:r>
              <a:rPr lang="en-US" dirty="0"/>
              <a:t>Berlin Wall was constructed, imprisoning </a:t>
            </a:r>
            <a:r>
              <a:rPr lang="en-US" dirty="0" smtClean="0"/>
              <a:t>the </a:t>
            </a:r>
            <a:r>
              <a:rPr lang="en-US" dirty="0"/>
              <a:t>people of East </a:t>
            </a:r>
            <a:r>
              <a:rPr lang="en-US" dirty="0" smtClean="0"/>
              <a:t>Germany.  He went to Berlin and stated, </a:t>
            </a:r>
            <a:r>
              <a:rPr lang="en-US" b="1" i="1" u="sng" dirty="0" smtClean="0"/>
              <a:t>“</a:t>
            </a:r>
            <a:r>
              <a:rPr lang="en-US" b="1" i="1" u="sng" dirty="0" err="1" smtClean="0"/>
              <a:t>Ich</a:t>
            </a:r>
            <a:r>
              <a:rPr lang="en-US" b="1" i="1" u="sng" dirty="0" smtClean="0"/>
              <a:t> </a:t>
            </a:r>
            <a:r>
              <a:rPr lang="en-US" b="1" i="1" u="sng" dirty="0" err="1" smtClean="0"/>
              <a:t>bein</a:t>
            </a:r>
            <a:r>
              <a:rPr lang="en-US" b="1" i="1" u="sng" dirty="0" smtClean="0"/>
              <a:t> </a:t>
            </a:r>
            <a:r>
              <a:rPr lang="en-US" b="1" i="1" u="sng" dirty="0" err="1" smtClean="0"/>
              <a:t>ein</a:t>
            </a:r>
            <a:r>
              <a:rPr lang="en-US" b="1" i="1" u="sng" dirty="0" smtClean="0"/>
              <a:t> Berliner!”   </a:t>
            </a:r>
            <a:endParaRPr lang="en-US" b="1" i="1" u="sng" dirty="0"/>
          </a:p>
          <a:p>
            <a:r>
              <a:rPr lang="en-US" dirty="0" smtClean="0"/>
              <a:t>The </a:t>
            </a:r>
            <a:r>
              <a:rPr lang="en-US" b="1" i="1" u="sng" dirty="0"/>
              <a:t>Cuban Missile Crisis </a:t>
            </a:r>
            <a:r>
              <a:rPr lang="en-US" dirty="0"/>
              <a:t>brought the United </a:t>
            </a:r>
            <a:r>
              <a:rPr lang="en-US" dirty="0" smtClean="0"/>
              <a:t>States </a:t>
            </a:r>
            <a:r>
              <a:rPr lang="en-US" dirty="0"/>
              <a:t>to the brink of nuclear </a:t>
            </a:r>
            <a:r>
              <a:rPr lang="en-US" dirty="0" smtClean="0"/>
              <a:t>war; his leadership helped to prevent a disaster.</a:t>
            </a:r>
            <a:endParaRPr lang="en-US" dirty="0"/>
          </a:p>
          <a:p>
            <a:r>
              <a:rPr lang="en-US" b="1" i="1" dirty="0" smtClean="0">
                <a:effectLst>
                  <a:outerShdw blurRad="38100" dist="38100" dir="2700000" algn="tl">
                    <a:srgbClr val="000000">
                      <a:alpha val="43137"/>
                    </a:srgbClr>
                  </a:outerShdw>
                </a:effectLst>
              </a:rPr>
              <a:t>Martin </a:t>
            </a:r>
            <a:r>
              <a:rPr lang="en-US" b="1" i="1" dirty="0">
                <a:effectLst>
                  <a:outerShdw blurRad="38100" dist="38100" dir="2700000" algn="tl">
                    <a:srgbClr val="000000">
                      <a:alpha val="43137"/>
                    </a:srgbClr>
                  </a:outerShdw>
                </a:effectLst>
              </a:rPr>
              <a:t>Luther King, Jr. </a:t>
            </a:r>
            <a:r>
              <a:rPr lang="en-US" dirty="0"/>
              <a:t>delivered the </a:t>
            </a:r>
            <a:r>
              <a:rPr lang="en-US" b="1" i="1" u="sng" dirty="0"/>
              <a:t>“I </a:t>
            </a:r>
            <a:r>
              <a:rPr lang="en-US" b="1" i="1" u="sng" dirty="0" smtClean="0"/>
              <a:t>Have </a:t>
            </a:r>
            <a:r>
              <a:rPr lang="en-US" b="1" i="1" u="sng" dirty="0"/>
              <a:t>A Dream” </a:t>
            </a:r>
            <a:r>
              <a:rPr lang="en-US" dirty="0"/>
              <a:t>speech at the March </a:t>
            </a:r>
            <a:r>
              <a:rPr lang="en-US" dirty="0" smtClean="0"/>
              <a:t>on Washington </a:t>
            </a:r>
            <a:r>
              <a:rPr lang="en-US" dirty="0"/>
              <a:t>for Jobs and freedom. </a:t>
            </a:r>
            <a:r>
              <a:rPr lang="en-US" dirty="0" smtClean="0"/>
              <a:t>  JFK proposed the Civil Right Act immediately afterwards.</a:t>
            </a:r>
          </a:p>
          <a:p>
            <a:r>
              <a:rPr lang="en-US" b="1" i="1" u="sng" dirty="0" smtClean="0"/>
              <a:t>“Ask not what your country can do for you; ask what you can do for your country!”   </a:t>
            </a:r>
            <a:r>
              <a:rPr lang="en-US" dirty="0" smtClean="0"/>
              <a:t>Kennedy believed in public service and founded the Peace Corps for that purpose.</a:t>
            </a:r>
            <a:endParaRPr lang="en-US" dirty="0"/>
          </a:p>
        </p:txBody>
      </p:sp>
    </p:spTree>
    <p:extLst>
      <p:ext uri="{BB962C8B-B14F-4D97-AF65-F5344CB8AC3E}">
        <p14:creationId xmlns:p14="http://schemas.microsoft.com/office/powerpoint/2010/main" val="3644972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Terms to associate with John F. Kennedy</a:t>
            </a:r>
            <a:endParaRPr lang="en-US" b="1" dirty="0"/>
          </a:p>
        </p:txBody>
      </p:sp>
      <p:sp>
        <p:nvSpPr>
          <p:cNvPr id="4" name="Content Placeholder 3"/>
          <p:cNvSpPr>
            <a:spLocks noGrp="1"/>
          </p:cNvSpPr>
          <p:nvPr>
            <p:ph sz="half" idx="2"/>
          </p:nvPr>
        </p:nvSpPr>
        <p:spPr>
          <a:xfrm>
            <a:off x="3429000" y="1752601"/>
            <a:ext cx="5486400" cy="4373878"/>
          </a:xfrm>
        </p:spPr>
        <p:txBody>
          <a:bodyPr>
            <a:normAutofit fontScale="92500" lnSpcReduction="20000"/>
          </a:bodyPr>
          <a:lstStyle/>
          <a:p>
            <a:r>
              <a:rPr lang="en-US" b="1" i="1" u="sng" dirty="0" smtClean="0">
                <a:effectLst>
                  <a:outerShdw blurRad="38100" dist="38100" dir="2700000" algn="tl">
                    <a:srgbClr val="000000">
                      <a:alpha val="43137"/>
                    </a:srgbClr>
                  </a:outerShdw>
                </a:effectLst>
              </a:rPr>
              <a:t>“Ask not what your country can do for you, ask what you can do for your country.” </a:t>
            </a:r>
            <a:r>
              <a:rPr lang="en-US" dirty="0" smtClean="0"/>
              <a:t>First Inaugural. </a:t>
            </a:r>
          </a:p>
          <a:p>
            <a:r>
              <a:rPr lang="en-US" dirty="0" smtClean="0"/>
              <a:t>Challenge to </a:t>
            </a:r>
            <a:r>
              <a:rPr lang="en-US" b="1" i="1" u="sng" dirty="0" smtClean="0">
                <a:effectLst>
                  <a:outerShdw blurRad="38100" dist="38100" dir="2700000" algn="tl">
                    <a:srgbClr val="000000">
                      <a:alpha val="43137"/>
                    </a:srgbClr>
                  </a:outerShdw>
                </a:effectLst>
              </a:rPr>
              <a:t>land a man on the moon</a:t>
            </a:r>
            <a:r>
              <a:rPr lang="en-US" dirty="0" smtClean="0"/>
              <a:t> and return him safely to the Earth. Accomplished in July, 1969. </a:t>
            </a:r>
          </a:p>
          <a:p>
            <a:r>
              <a:rPr lang="en-US" b="1" i="1" u="sng" dirty="0" smtClean="0">
                <a:effectLst>
                  <a:outerShdw blurRad="38100" dist="38100" dir="2700000" algn="tl">
                    <a:srgbClr val="000000">
                      <a:alpha val="43137"/>
                    </a:srgbClr>
                  </a:outerShdw>
                </a:effectLst>
              </a:rPr>
              <a:t>The Civil Rights Act </a:t>
            </a:r>
            <a:r>
              <a:rPr lang="en-US" dirty="0" smtClean="0"/>
              <a:t>– proposed under JFK after the Birmingham protests in the summer of 1963; passed under LBJ. </a:t>
            </a:r>
          </a:p>
          <a:p>
            <a:r>
              <a:rPr lang="en-US" b="1" i="1" u="sng" dirty="0" smtClean="0">
                <a:effectLst>
                  <a:outerShdw blurRad="38100" dist="38100" dir="2700000" algn="tl">
                    <a:srgbClr val="000000">
                      <a:alpha val="43137"/>
                    </a:srgbClr>
                  </a:outerShdw>
                </a:effectLst>
              </a:rPr>
              <a:t>Assassinated</a:t>
            </a:r>
            <a:r>
              <a:rPr lang="en-US" dirty="0" smtClean="0"/>
              <a:t> in November of 1963 by Lee Harvey Oswald.  </a:t>
            </a:r>
          </a:p>
          <a:p>
            <a:endParaRPr lang="en-US" dirty="0"/>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3028950" cy="428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99437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351</TotalTime>
  <Words>2566</Words>
  <Application>Microsoft Office PowerPoint</Application>
  <PresentationFormat>On-screen Show (4:3)</PresentationFormat>
  <Paragraphs>149</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Apothecary</vt:lpstr>
      <vt:lpstr>Modern United states presidents</vt:lpstr>
      <vt:lpstr>President Franklin Delano Roosevelt</vt:lpstr>
      <vt:lpstr>Terms to Associate with FDR</vt:lpstr>
      <vt:lpstr>President harry s Truman </vt:lpstr>
      <vt:lpstr>Terms to associate with Truman</vt:lpstr>
      <vt:lpstr>President Dwight David Eisenhower</vt:lpstr>
      <vt:lpstr>Terms to associate with Eisenhower</vt:lpstr>
      <vt:lpstr>President John F. Kennedy</vt:lpstr>
      <vt:lpstr>Terms to associate with John F. Kennedy</vt:lpstr>
      <vt:lpstr>President Lyndon Baines Johnson </vt:lpstr>
      <vt:lpstr>Terms to associate with Lyndon Johnson</vt:lpstr>
      <vt:lpstr>President Richard M. Nixon</vt:lpstr>
      <vt:lpstr>Terms to associate with nixon</vt:lpstr>
      <vt:lpstr>President Gerald Ford</vt:lpstr>
      <vt:lpstr>Terms to associate with Gerald Ford</vt:lpstr>
      <vt:lpstr>President Jimmy Carter</vt:lpstr>
      <vt:lpstr>Terms to associate with Jimmy Carter</vt:lpstr>
      <vt:lpstr>President Ronald Reagan</vt:lpstr>
      <vt:lpstr>Terms to associate with Ronald Reagan</vt:lpstr>
      <vt:lpstr>President George H.W. Bush </vt:lpstr>
      <vt:lpstr>Terms to associate with George H.W. Bush</vt:lpstr>
      <vt:lpstr>PRESIDENT William Jefferson “BILL” Clinton</vt:lpstr>
      <vt:lpstr>Terms to associate with Bill Clinton</vt:lpstr>
      <vt:lpstr>President George W. Bush, JR. </vt:lpstr>
      <vt:lpstr>Terms to associate with George W. Bush</vt:lpstr>
      <vt:lpstr>President Barack Obama</vt:lpstr>
      <vt:lpstr>Terms to associate with Barack Obama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United states presidents</dc:title>
  <dc:creator>Adam</dc:creator>
  <cp:lastModifiedBy>Adam</cp:lastModifiedBy>
  <cp:revision>25</cp:revision>
  <dcterms:created xsi:type="dcterms:W3CDTF">2014-05-17T13:59:20Z</dcterms:created>
  <dcterms:modified xsi:type="dcterms:W3CDTF">2016-06-07T01:29:47Z</dcterms:modified>
</cp:coreProperties>
</file>